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81" r:id="rId4"/>
    <p:sldId id="291" r:id="rId5"/>
    <p:sldId id="279" r:id="rId6"/>
    <p:sldId id="292" r:id="rId7"/>
    <p:sldId id="263" r:id="rId8"/>
    <p:sldId id="261" r:id="rId9"/>
    <p:sldId id="293" r:id="rId10"/>
    <p:sldId id="265" r:id="rId11"/>
    <p:sldId id="264" r:id="rId12"/>
    <p:sldId id="274" r:id="rId13"/>
    <p:sldId id="311" r:id="rId14"/>
    <p:sldId id="312" r:id="rId15"/>
    <p:sldId id="316" r:id="rId16"/>
    <p:sldId id="317" r:id="rId17"/>
    <p:sldId id="310" r:id="rId18"/>
    <p:sldId id="315" r:id="rId19"/>
    <p:sldId id="277" r:id="rId20"/>
    <p:sldId id="328" r:id="rId21"/>
    <p:sldId id="295" r:id="rId22"/>
    <p:sldId id="314" r:id="rId23"/>
    <p:sldId id="313" r:id="rId24"/>
    <p:sldId id="302" r:id="rId25"/>
    <p:sldId id="305" r:id="rId26"/>
    <p:sldId id="306" r:id="rId27"/>
    <p:sldId id="307" r:id="rId28"/>
    <p:sldId id="308" r:id="rId29"/>
    <p:sldId id="297" r:id="rId30"/>
    <p:sldId id="309" r:id="rId31"/>
    <p:sldId id="318" r:id="rId32"/>
    <p:sldId id="319" r:id="rId33"/>
    <p:sldId id="320" r:id="rId34"/>
    <p:sldId id="322" r:id="rId35"/>
    <p:sldId id="323" r:id="rId36"/>
    <p:sldId id="324" r:id="rId37"/>
    <p:sldId id="325" r:id="rId38"/>
    <p:sldId id="326" r:id="rId39"/>
    <p:sldId id="327" r:id="rId40"/>
    <p:sldId id="299" r:id="rId41"/>
    <p:sldId id="300" r:id="rId42"/>
    <p:sldId id="29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6" autoAdjust="0"/>
    <p:restoredTop sz="94660"/>
  </p:normalViewPr>
  <p:slideViewPr>
    <p:cSldViewPr snapToGrid="0">
      <p:cViewPr varScale="1">
        <p:scale>
          <a:sx n="90" d="100"/>
          <a:sy n="90" d="100"/>
        </p:scale>
        <p:origin x="86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7E23-42CB-4B90-84A4-6EFF690D7A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2566FB-CB58-4448-AFDA-15CA4BFC6B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0A38BC-32E8-47DB-B73E-229D5B7A0FCE}"/>
              </a:ext>
            </a:extLst>
          </p:cNvPr>
          <p:cNvSpPr>
            <a:spLocks noGrp="1"/>
          </p:cNvSpPr>
          <p:nvPr>
            <p:ph type="dt" sz="half" idx="10"/>
          </p:nvPr>
        </p:nvSpPr>
        <p:spPr/>
        <p:txBody>
          <a:bodyPr/>
          <a:lstStyle/>
          <a:p>
            <a:fld id="{810CC56B-098F-4D6D-B2A1-7201E52A1ED7}" type="datetimeFigureOut">
              <a:rPr lang="en-US" smtClean="0"/>
              <a:t>6/21/2018</a:t>
            </a:fld>
            <a:endParaRPr lang="en-US" dirty="0"/>
          </a:p>
        </p:txBody>
      </p:sp>
      <p:sp>
        <p:nvSpPr>
          <p:cNvPr id="5" name="Footer Placeholder 4">
            <a:extLst>
              <a:ext uri="{FF2B5EF4-FFF2-40B4-BE49-F238E27FC236}">
                <a16:creationId xmlns:a16="http://schemas.microsoft.com/office/drawing/2014/main" id="{92A27345-8989-4D08-B7B0-4DB63A6266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E86AB0-54C8-4950-AF64-5904A2F9F76F}"/>
              </a:ext>
            </a:extLst>
          </p:cNvPr>
          <p:cNvSpPr>
            <a:spLocks noGrp="1"/>
          </p:cNvSpPr>
          <p:nvPr>
            <p:ph type="sldNum" sz="quarter" idx="12"/>
          </p:nvPr>
        </p:nvSpPr>
        <p:spPr/>
        <p:txBody>
          <a:bodyPr/>
          <a:lstStyle/>
          <a:p>
            <a:fld id="{D7B39D6B-C8B9-4FF7-A779-6A409EBB0262}" type="slidenum">
              <a:rPr lang="en-US" smtClean="0"/>
              <a:t>‹#›</a:t>
            </a:fld>
            <a:endParaRPr lang="en-US" dirty="0"/>
          </a:p>
        </p:txBody>
      </p:sp>
    </p:spTree>
    <p:extLst>
      <p:ext uri="{BB962C8B-B14F-4D97-AF65-F5344CB8AC3E}">
        <p14:creationId xmlns:p14="http://schemas.microsoft.com/office/powerpoint/2010/main" val="1842378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D692B-160F-4C03-85D9-9AB944BFE1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555F4B-C8D8-443D-90B2-F8B2135B45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A9F5CC-17C0-45E5-9408-24611C4B3F4C}"/>
              </a:ext>
            </a:extLst>
          </p:cNvPr>
          <p:cNvSpPr>
            <a:spLocks noGrp="1"/>
          </p:cNvSpPr>
          <p:nvPr>
            <p:ph type="dt" sz="half" idx="10"/>
          </p:nvPr>
        </p:nvSpPr>
        <p:spPr/>
        <p:txBody>
          <a:bodyPr/>
          <a:lstStyle/>
          <a:p>
            <a:fld id="{810CC56B-098F-4D6D-B2A1-7201E52A1ED7}" type="datetimeFigureOut">
              <a:rPr lang="en-US" smtClean="0"/>
              <a:t>6/21/2018</a:t>
            </a:fld>
            <a:endParaRPr lang="en-US" dirty="0"/>
          </a:p>
        </p:txBody>
      </p:sp>
      <p:sp>
        <p:nvSpPr>
          <p:cNvPr id="5" name="Footer Placeholder 4">
            <a:extLst>
              <a:ext uri="{FF2B5EF4-FFF2-40B4-BE49-F238E27FC236}">
                <a16:creationId xmlns:a16="http://schemas.microsoft.com/office/drawing/2014/main" id="{B7B3760C-53C0-481D-8A77-BF7CA74119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A4CD27-023D-4B24-AA83-A5D72B4F362F}"/>
              </a:ext>
            </a:extLst>
          </p:cNvPr>
          <p:cNvSpPr>
            <a:spLocks noGrp="1"/>
          </p:cNvSpPr>
          <p:nvPr>
            <p:ph type="sldNum" sz="quarter" idx="12"/>
          </p:nvPr>
        </p:nvSpPr>
        <p:spPr/>
        <p:txBody>
          <a:bodyPr/>
          <a:lstStyle/>
          <a:p>
            <a:fld id="{D7B39D6B-C8B9-4FF7-A779-6A409EBB0262}" type="slidenum">
              <a:rPr lang="en-US" smtClean="0"/>
              <a:t>‹#›</a:t>
            </a:fld>
            <a:endParaRPr lang="en-US" dirty="0"/>
          </a:p>
        </p:txBody>
      </p:sp>
    </p:spTree>
    <p:extLst>
      <p:ext uri="{BB962C8B-B14F-4D97-AF65-F5344CB8AC3E}">
        <p14:creationId xmlns:p14="http://schemas.microsoft.com/office/powerpoint/2010/main" val="3886960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7E3755-9EEA-4EDB-99E4-134D5CE91D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8BD859-3CE3-4F48-B9EE-FCFBED1198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23F9E7-61A0-4A8B-BA82-0B06E135C147}"/>
              </a:ext>
            </a:extLst>
          </p:cNvPr>
          <p:cNvSpPr>
            <a:spLocks noGrp="1"/>
          </p:cNvSpPr>
          <p:nvPr>
            <p:ph type="dt" sz="half" idx="10"/>
          </p:nvPr>
        </p:nvSpPr>
        <p:spPr/>
        <p:txBody>
          <a:bodyPr/>
          <a:lstStyle/>
          <a:p>
            <a:fld id="{810CC56B-098F-4D6D-B2A1-7201E52A1ED7}" type="datetimeFigureOut">
              <a:rPr lang="en-US" smtClean="0"/>
              <a:t>6/21/2018</a:t>
            </a:fld>
            <a:endParaRPr lang="en-US" dirty="0"/>
          </a:p>
        </p:txBody>
      </p:sp>
      <p:sp>
        <p:nvSpPr>
          <p:cNvPr id="5" name="Footer Placeholder 4">
            <a:extLst>
              <a:ext uri="{FF2B5EF4-FFF2-40B4-BE49-F238E27FC236}">
                <a16:creationId xmlns:a16="http://schemas.microsoft.com/office/drawing/2014/main" id="{E9DE558E-F56E-44B0-87D3-D00188D2F3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C3D06A-B048-4E20-AEF9-BD75FFA53988}"/>
              </a:ext>
            </a:extLst>
          </p:cNvPr>
          <p:cNvSpPr>
            <a:spLocks noGrp="1"/>
          </p:cNvSpPr>
          <p:nvPr>
            <p:ph type="sldNum" sz="quarter" idx="12"/>
          </p:nvPr>
        </p:nvSpPr>
        <p:spPr/>
        <p:txBody>
          <a:bodyPr/>
          <a:lstStyle/>
          <a:p>
            <a:fld id="{D7B39D6B-C8B9-4FF7-A779-6A409EBB0262}" type="slidenum">
              <a:rPr lang="en-US" smtClean="0"/>
              <a:t>‹#›</a:t>
            </a:fld>
            <a:endParaRPr lang="en-US" dirty="0"/>
          </a:p>
        </p:txBody>
      </p:sp>
    </p:spTree>
    <p:extLst>
      <p:ext uri="{BB962C8B-B14F-4D97-AF65-F5344CB8AC3E}">
        <p14:creationId xmlns:p14="http://schemas.microsoft.com/office/powerpoint/2010/main" val="2839065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85D1-53D1-48D8-A489-9D774BB5BC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AC208C-0C70-46DD-BB6A-7D8BCA46F39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DE0FF3-04FB-4E45-B451-E8E6EB91D0EA}"/>
              </a:ext>
            </a:extLst>
          </p:cNvPr>
          <p:cNvSpPr>
            <a:spLocks noGrp="1"/>
          </p:cNvSpPr>
          <p:nvPr>
            <p:ph type="dt" sz="half" idx="10"/>
          </p:nvPr>
        </p:nvSpPr>
        <p:spPr/>
        <p:txBody>
          <a:bodyPr/>
          <a:lstStyle/>
          <a:p>
            <a:fld id="{810CC56B-098F-4D6D-B2A1-7201E52A1ED7}" type="datetimeFigureOut">
              <a:rPr lang="en-US" smtClean="0"/>
              <a:t>6/21/2018</a:t>
            </a:fld>
            <a:endParaRPr lang="en-US" dirty="0"/>
          </a:p>
        </p:txBody>
      </p:sp>
      <p:sp>
        <p:nvSpPr>
          <p:cNvPr id="5" name="Footer Placeholder 4">
            <a:extLst>
              <a:ext uri="{FF2B5EF4-FFF2-40B4-BE49-F238E27FC236}">
                <a16:creationId xmlns:a16="http://schemas.microsoft.com/office/drawing/2014/main" id="{E70F5AA3-B0A8-4BCC-B500-436CC4448C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C0DDEA-EED4-4EAA-90DE-7E9268C94A85}"/>
              </a:ext>
            </a:extLst>
          </p:cNvPr>
          <p:cNvSpPr>
            <a:spLocks noGrp="1"/>
          </p:cNvSpPr>
          <p:nvPr>
            <p:ph type="sldNum" sz="quarter" idx="12"/>
          </p:nvPr>
        </p:nvSpPr>
        <p:spPr/>
        <p:txBody>
          <a:bodyPr/>
          <a:lstStyle/>
          <a:p>
            <a:fld id="{D7B39D6B-C8B9-4FF7-A779-6A409EBB0262}" type="slidenum">
              <a:rPr lang="en-US" smtClean="0"/>
              <a:t>‹#›</a:t>
            </a:fld>
            <a:endParaRPr lang="en-US" dirty="0"/>
          </a:p>
        </p:txBody>
      </p:sp>
    </p:spTree>
    <p:extLst>
      <p:ext uri="{BB962C8B-B14F-4D97-AF65-F5344CB8AC3E}">
        <p14:creationId xmlns:p14="http://schemas.microsoft.com/office/powerpoint/2010/main" val="229623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563E-89DB-4DC4-8A18-37ED5EF7BE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9CB3DC-C350-41E0-BD26-0A9DBE8653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B01F78A-C6BC-4186-B593-2370ED06FB79}"/>
              </a:ext>
            </a:extLst>
          </p:cNvPr>
          <p:cNvSpPr>
            <a:spLocks noGrp="1"/>
          </p:cNvSpPr>
          <p:nvPr>
            <p:ph type="dt" sz="half" idx="10"/>
          </p:nvPr>
        </p:nvSpPr>
        <p:spPr/>
        <p:txBody>
          <a:bodyPr/>
          <a:lstStyle/>
          <a:p>
            <a:fld id="{810CC56B-098F-4D6D-B2A1-7201E52A1ED7}" type="datetimeFigureOut">
              <a:rPr lang="en-US" smtClean="0"/>
              <a:t>6/21/2018</a:t>
            </a:fld>
            <a:endParaRPr lang="en-US" dirty="0"/>
          </a:p>
        </p:txBody>
      </p:sp>
      <p:sp>
        <p:nvSpPr>
          <p:cNvPr id="5" name="Footer Placeholder 4">
            <a:extLst>
              <a:ext uri="{FF2B5EF4-FFF2-40B4-BE49-F238E27FC236}">
                <a16:creationId xmlns:a16="http://schemas.microsoft.com/office/drawing/2014/main" id="{59333E53-D24F-4EC1-8DD9-8FFB5AF331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93519B-B8C4-4DB7-A0A0-DB1B779B3CC6}"/>
              </a:ext>
            </a:extLst>
          </p:cNvPr>
          <p:cNvSpPr>
            <a:spLocks noGrp="1"/>
          </p:cNvSpPr>
          <p:nvPr>
            <p:ph type="sldNum" sz="quarter" idx="12"/>
          </p:nvPr>
        </p:nvSpPr>
        <p:spPr/>
        <p:txBody>
          <a:bodyPr/>
          <a:lstStyle/>
          <a:p>
            <a:fld id="{D7B39D6B-C8B9-4FF7-A779-6A409EBB0262}" type="slidenum">
              <a:rPr lang="en-US" smtClean="0"/>
              <a:t>‹#›</a:t>
            </a:fld>
            <a:endParaRPr lang="en-US" dirty="0"/>
          </a:p>
        </p:txBody>
      </p:sp>
    </p:spTree>
    <p:extLst>
      <p:ext uri="{BB962C8B-B14F-4D97-AF65-F5344CB8AC3E}">
        <p14:creationId xmlns:p14="http://schemas.microsoft.com/office/powerpoint/2010/main" val="1682114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6201C-7AF8-4189-AC81-07F6DC7C79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DADBA2-E1D3-4462-8E03-ABBA84E4FD7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13D9BB-FD65-4EC7-BCED-4437DECAD2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6A5172-440C-40DD-9A01-1AF090153D02}"/>
              </a:ext>
            </a:extLst>
          </p:cNvPr>
          <p:cNvSpPr>
            <a:spLocks noGrp="1"/>
          </p:cNvSpPr>
          <p:nvPr>
            <p:ph type="dt" sz="half" idx="10"/>
          </p:nvPr>
        </p:nvSpPr>
        <p:spPr/>
        <p:txBody>
          <a:bodyPr/>
          <a:lstStyle/>
          <a:p>
            <a:fld id="{810CC56B-098F-4D6D-B2A1-7201E52A1ED7}" type="datetimeFigureOut">
              <a:rPr lang="en-US" smtClean="0"/>
              <a:t>6/21/2018</a:t>
            </a:fld>
            <a:endParaRPr lang="en-US" dirty="0"/>
          </a:p>
        </p:txBody>
      </p:sp>
      <p:sp>
        <p:nvSpPr>
          <p:cNvPr id="6" name="Footer Placeholder 5">
            <a:extLst>
              <a:ext uri="{FF2B5EF4-FFF2-40B4-BE49-F238E27FC236}">
                <a16:creationId xmlns:a16="http://schemas.microsoft.com/office/drawing/2014/main" id="{6B7E9B6B-2C1C-404B-9F52-DD1F1A161D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3EDF42-7674-43EB-961C-0D111A317E78}"/>
              </a:ext>
            </a:extLst>
          </p:cNvPr>
          <p:cNvSpPr>
            <a:spLocks noGrp="1"/>
          </p:cNvSpPr>
          <p:nvPr>
            <p:ph type="sldNum" sz="quarter" idx="12"/>
          </p:nvPr>
        </p:nvSpPr>
        <p:spPr/>
        <p:txBody>
          <a:bodyPr/>
          <a:lstStyle/>
          <a:p>
            <a:fld id="{D7B39D6B-C8B9-4FF7-A779-6A409EBB0262}" type="slidenum">
              <a:rPr lang="en-US" smtClean="0"/>
              <a:t>‹#›</a:t>
            </a:fld>
            <a:endParaRPr lang="en-US" dirty="0"/>
          </a:p>
        </p:txBody>
      </p:sp>
    </p:spTree>
    <p:extLst>
      <p:ext uri="{BB962C8B-B14F-4D97-AF65-F5344CB8AC3E}">
        <p14:creationId xmlns:p14="http://schemas.microsoft.com/office/powerpoint/2010/main" val="316757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1979-AA74-4F2E-8A83-8B61F2FACE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3D69D0-5B0D-44F1-8733-02C8BAAE7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C6D70D-0B90-47DC-9112-BBCD8F88BC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75CAA4-8513-4D9A-8A7E-9252F55C7D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4C16C9-8F94-4D62-9D7D-EC23F14E9B9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B6842C-A6C6-4432-8464-9239A48E2BE7}"/>
              </a:ext>
            </a:extLst>
          </p:cNvPr>
          <p:cNvSpPr>
            <a:spLocks noGrp="1"/>
          </p:cNvSpPr>
          <p:nvPr>
            <p:ph type="dt" sz="half" idx="10"/>
          </p:nvPr>
        </p:nvSpPr>
        <p:spPr/>
        <p:txBody>
          <a:bodyPr/>
          <a:lstStyle/>
          <a:p>
            <a:fld id="{810CC56B-098F-4D6D-B2A1-7201E52A1ED7}" type="datetimeFigureOut">
              <a:rPr lang="en-US" smtClean="0"/>
              <a:t>6/21/2018</a:t>
            </a:fld>
            <a:endParaRPr lang="en-US" dirty="0"/>
          </a:p>
        </p:txBody>
      </p:sp>
      <p:sp>
        <p:nvSpPr>
          <p:cNvPr id="8" name="Footer Placeholder 7">
            <a:extLst>
              <a:ext uri="{FF2B5EF4-FFF2-40B4-BE49-F238E27FC236}">
                <a16:creationId xmlns:a16="http://schemas.microsoft.com/office/drawing/2014/main" id="{55816B75-D4DD-470A-AB6E-7F3EF82657B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0F562BB-56C6-4BE5-9752-546A6B7B0CA7}"/>
              </a:ext>
            </a:extLst>
          </p:cNvPr>
          <p:cNvSpPr>
            <a:spLocks noGrp="1"/>
          </p:cNvSpPr>
          <p:nvPr>
            <p:ph type="sldNum" sz="quarter" idx="12"/>
          </p:nvPr>
        </p:nvSpPr>
        <p:spPr/>
        <p:txBody>
          <a:bodyPr/>
          <a:lstStyle/>
          <a:p>
            <a:fld id="{D7B39D6B-C8B9-4FF7-A779-6A409EBB0262}" type="slidenum">
              <a:rPr lang="en-US" smtClean="0"/>
              <a:t>‹#›</a:t>
            </a:fld>
            <a:endParaRPr lang="en-US" dirty="0"/>
          </a:p>
        </p:txBody>
      </p:sp>
    </p:spTree>
    <p:extLst>
      <p:ext uri="{BB962C8B-B14F-4D97-AF65-F5344CB8AC3E}">
        <p14:creationId xmlns:p14="http://schemas.microsoft.com/office/powerpoint/2010/main" val="4104132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1970-4C7F-4260-BACE-96A597E521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EFF23A-7D7B-4F46-A8EE-FCB0EE3C3FFB}"/>
              </a:ext>
            </a:extLst>
          </p:cNvPr>
          <p:cNvSpPr>
            <a:spLocks noGrp="1"/>
          </p:cNvSpPr>
          <p:nvPr>
            <p:ph type="dt" sz="half" idx="10"/>
          </p:nvPr>
        </p:nvSpPr>
        <p:spPr/>
        <p:txBody>
          <a:bodyPr/>
          <a:lstStyle/>
          <a:p>
            <a:fld id="{810CC56B-098F-4D6D-B2A1-7201E52A1ED7}" type="datetimeFigureOut">
              <a:rPr lang="en-US" smtClean="0"/>
              <a:t>6/21/2018</a:t>
            </a:fld>
            <a:endParaRPr lang="en-US" dirty="0"/>
          </a:p>
        </p:txBody>
      </p:sp>
      <p:sp>
        <p:nvSpPr>
          <p:cNvPr id="4" name="Footer Placeholder 3">
            <a:extLst>
              <a:ext uri="{FF2B5EF4-FFF2-40B4-BE49-F238E27FC236}">
                <a16:creationId xmlns:a16="http://schemas.microsoft.com/office/drawing/2014/main" id="{A70EEF26-BEDE-4828-A753-8E6F6F467BC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F3BA879-C632-4518-9431-EB87AD65EA57}"/>
              </a:ext>
            </a:extLst>
          </p:cNvPr>
          <p:cNvSpPr>
            <a:spLocks noGrp="1"/>
          </p:cNvSpPr>
          <p:nvPr>
            <p:ph type="sldNum" sz="quarter" idx="12"/>
          </p:nvPr>
        </p:nvSpPr>
        <p:spPr/>
        <p:txBody>
          <a:bodyPr/>
          <a:lstStyle/>
          <a:p>
            <a:fld id="{D7B39D6B-C8B9-4FF7-A779-6A409EBB0262}" type="slidenum">
              <a:rPr lang="en-US" smtClean="0"/>
              <a:t>‹#›</a:t>
            </a:fld>
            <a:endParaRPr lang="en-US" dirty="0"/>
          </a:p>
        </p:txBody>
      </p:sp>
    </p:spTree>
    <p:extLst>
      <p:ext uri="{BB962C8B-B14F-4D97-AF65-F5344CB8AC3E}">
        <p14:creationId xmlns:p14="http://schemas.microsoft.com/office/powerpoint/2010/main" val="2290296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E59AC5-04E9-4515-8E12-B8149E8D9E4A}"/>
              </a:ext>
            </a:extLst>
          </p:cNvPr>
          <p:cNvSpPr>
            <a:spLocks noGrp="1"/>
          </p:cNvSpPr>
          <p:nvPr>
            <p:ph type="dt" sz="half" idx="10"/>
          </p:nvPr>
        </p:nvSpPr>
        <p:spPr/>
        <p:txBody>
          <a:bodyPr/>
          <a:lstStyle/>
          <a:p>
            <a:fld id="{810CC56B-098F-4D6D-B2A1-7201E52A1ED7}" type="datetimeFigureOut">
              <a:rPr lang="en-US" smtClean="0"/>
              <a:t>6/21/2018</a:t>
            </a:fld>
            <a:endParaRPr lang="en-US" dirty="0"/>
          </a:p>
        </p:txBody>
      </p:sp>
      <p:sp>
        <p:nvSpPr>
          <p:cNvPr id="3" name="Footer Placeholder 2">
            <a:extLst>
              <a:ext uri="{FF2B5EF4-FFF2-40B4-BE49-F238E27FC236}">
                <a16:creationId xmlns:a16="http://schemas.microsoft.com/office/drawing/2014/main" id="{27ABDECA-5F41-4FDE-9DAA-9E6C57EFEC2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02C0A3-4DF0-40F0-8364-8AE1D499F843}"/>
              </a:ext>
            </a:extLst>
          </p:cNvPr>
          <p:cNvSpPr>
            <a:spLocks noGrp="1"/>
          </p:cNvSpPr>
          <p:nvPr>
            <p:ph type="sldNum" sz="quarter" idx="12"/>
          </p:nvPr>
        </p:nvSpPr>
        <p:spPr/>
        <p:txBody>
          <a:bodyPr/>
          <a:lstStyle/>
          <a:p>
            <a:fld id="{D7B39D6B-C8B9-4FF7-A779-6A409EBB0262}" type="slidenum">
              <a:rPr lang="en-US" smtClean="0"/>
              <a:t>‹#›</a:t>
            </a:fld>
            <a:endParaRPr lang="en-US" dirty="0"/>
          </a:p>
        </p:txBody>
      </p:sp>
    </p:spTree>
    <p:extLst>
      <p:ext uri="{BB962C8B-B14F-4D97-AF65-F5344CB8AC3E}">
        <p14:creationId xmlns:p14="http://schemas.microsoft.com/office/powerpoint/2010/main" val="2795577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2B2CA-3E48-45BE-BB77-5C24DC27D5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6CA026-AF50-49CF-AC64-225D6FB9E1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1F431A-A226-4BFA-B14C-D83D4A88E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A0B3F5-21AF-466F-B10E-7E87A8AF9923}"/>
              </a:ext>
            </a:extLst>
          </p:cNvPr>
          <p:cNvSpPr>
            <a:spLocks noGrp="1"/>
          </p:cNvSpPr>
          <p:nvPr>
            <p:ph type="dt" sz="half" idx="10"/>
          </p:nvPr>
        </p:nvSpPr>
        <p:spPr/>
        <p:txBody>
          <a:bodyPr/>
          <a:lstStyle/>
          <a:p>
            <a:fld id="{810CC56B-098F-4D6D-B2A1-7201E52A1ED7}" type="datetimeFigureOut">
              <a:rPr lang="en-US" smtClean="0"/>
              <a:t>6/21/2018</a:t>
            </a:fld>
            <a:endParaRPr lang="en-US" dirty="0"/>
          </a:p>
        </p:txBody>
      </p:sp>
      <p:sp>
        <p:nvSpPr>
          <p:cNvPr id="6" name="Footer Placeholder 5">
            <a:extLst>
              <a:ext uri="{FF2B5EF4-FFF2-40B4-BE49-F238E27FC236}">
                <a16:creationId xmlns:a16="http://schemas.microsoft.com/office/drawing/2014/main" id="{102E4939-6806-4990-902C-50F198DDAE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95703F-F01F-4321-BB4D-A06C84915BD1}"/>
              </a:ext>
            </a:extLst>
          </p:cNvPr>
          <p:cNvSpPr>
            <a:spLocks noGrp="1"/>
          </p:cNvSpPr>
          <p:nvPr>
            <p:ph type="sldNum" sz="quarter" idx="12"/>
          </p:nvPr>
        </p:nvSpPr>
        <p:spPr/>
        <p:txBody>
          <a:bodyPr/>
          <a:lstStyle/>
          <a:p>
            <a:fld id="{D7B39D6B-C8B9-4FF7-A779-6A409EBB0262}" type="slidenum">
              <a:rPr lang="en-US" smtClean="0"/>
              <a:t>‹#›</a:t>
            </a:fld>
            <a:endParaRPr lang="en-US" dirty="0"/>
          </a:p>
        </p:txBody>
      </p:sp>
    </p:spTree>
    <p:extLst>
      <p:ext uri="{BB962C8B-B14F-4D97-AF65-F5344CB8AC3E}">
        <p14:creationId xmlns:p14="http://schemas.microsoft.com/office/powerpoint/2010/main" val="1314401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E18DE-AA0F-4157-A73B-DFBAB8619A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FAE95A-330D-4F88-9BF3-D11B67A75C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A03841F-E045-42C5-AFE2-B1348A438D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85D016-9AD9-4AF5-804A-F544FD87C034}"/>
              </a:ext>
            </a:extLst>
          </p:cNvPr>
          <p:cNvSpPr>
            <a:spLocks noGrp="1"/>
          </p:cNvSpPr>
          <p:nvPr>
            <p:ph type="dt" sz="half" idx="10"/>
          </p:nvPr>
        </p:nvSpPr>
        <p:spPr/>
        <p:txBody>
          <a:bodyPr/>
          <a:lstStyle/>
          <a:p>
            <a:fld id="{810CC56B-098F-4D6D-B2A1-7201E52A1ED7}" type="datetimeFigureOut">
              <a:rPr lang="en-US" smtClean="0"/>
              <a:t>6/21/2018</a:t>
            </a:fld>
            <a:endParaRPr lang="en-US" dirty="0"/>
          </a:p>
        </p:txBody>
      </p:sp>
      <p:sp>
        <p:nvSpPr>
          <p:cNvPr id="6" name="Footer Placeholder 5">
            <a:extLst>
              <a:ext uri="{FF2B5EF4-FFF2-40B4-BE49-F238E27FC236}">
                <a16:creationId xmlns:a16="http://schemas.microsoft.com/office/drawing/2014/main" id="{5A324009-093A-4E07-A114-1B404F5DE2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A7D836-434D-46AC-8614-49B60180B153}"/>
              </a:ext>
            </a:extLst>
          </p:cNvPr>
          <p:cNvSpPr>
            <a:spLocks noGrp="1"/>
          </p:cNvSpPr>
          <p:nvPr>
            <p:ph type="sldNum" sz="quarter" idx="12"/>
          </p:nvPr>
        </p:nvSpPr>
        <p:spPr/>
        <p:txBody>
          <a:bodyPr/>
          <a:lstStyle/>
          <a:p>
            <a:fld id="{D7B39D6B-C8B9-4FF7-A779-6A409EBB0262}" type="slidenum">
              <a:rPr lang="en-US" smtClean="0"/>
              <a:t>‹#›</a:t>
            </a:fld>
            <a:endParaRPr lang="en-US" dirty="0"/>
          </a:p>
        </p:txBody>
      </p:sp>
    </p:spTree>
    <p:extLst>
      <p:ext uri="{BB962C8B-B14F-4D97-AF65-F5344CB8AC3E}">
        <p14:creationId xmlns:p14="http://schemas.microsoft.com/office/powerpoint/2010/main" val="2334018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3600DF-BAB0-438B-A6E8-E1EC905BBA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227CA-2057-44EA-8D93-12DF888373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1981D-DEEA-415D-88F0-B37CD22B75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0CC56B-098F-4D6D-B2A1-7201E52A1ED7}" type="datetimeFigureOut">
              <a:rPr lang="en-US" smtClean="0"/>
              <a:t>6/21/2018</a:t>
            </a:fld>
            <a:endParaRPr lang="en-US" dirty="0"/>
          </a:p>
        </p:txBody>
      </p:sp>
      <p:sp>
        <p:nvSpPr>
          <p:cNvPr id="5" name="Footer Placeholder 4">
            <a:extLst>
              <a:ext uri="{FF2B5EF4-FFF2-40B4-BE49-F238E27FC236}">
                <a16:creationId xmlns:a16="http://schemas.microsoft.com/office/drawing/2014/main" id="{0B51CE5E-59E2-4342-8B62-EFA47498A9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FB01C6D-230E-45AD-9D3A-6C1C95ADC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39D6B-C8B9-4FF7-A779-6A409EBB0262}" type="slidenum">
              <a:rPr lang="en-US" smtClean="0"/>
              <a:t>‹#›</a:t>
            </a:fld>
            <a:endParaRPr lang="en-US" dirty="0"/>
          </a:p>
        </p:txBody>
      </p:sp>
    </p:spTree>
    <p:extLst>
      <p:ext uri="{BB962C8B-B14F-4D97-AF65-F5344CB8AC3E}">
        <p14:creationId xmlns:p14="http://schemas.microsoft.com/office/powerpoint/2010/main" val="1552954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4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115A5B-C01D-468D-9839-F3B2B2AFF84E}"/>
              </a:ext>
            </a:extLst>
          </p:cNvPr>
          <p:cNvSpPr>
            <a:spLocks noGrp="1"/>
          </p:cNvSpPr>
          <p:nvPr>
            <p:ph type="subTitle" idx="1"/>
          </p:nvPr>
        </p:nvSpPr>
        <p:spPr>
          <a:xfrm>
            <a:off x="1524000" y="4887119"/>
            <a:ext cx="9144000" cy="1655762"/>
          </a:xfrm>
        </p:spPr>
        <p:txBody>
          <a:bodyPr>
            <a:normAutofit fontScale="62500" lnSpcReduction="20000"/>
          </a:bodyPr>
          <a:lstStyle/>
          <a:p>
            <a:r>
              <a:rPr lang="en-US" sz="4000" dirty="0">
                <a:solidFill>
                  <a:schemeClr val="bg1"/>
                </a:solidFill>
                <a:latin typeface="Andalus" panose="02020603050405020304" pitchFamily="18" charset="-78"/>
                <a:cs typeface="Andalus" panose="02020603050405020304" pitchFamily="18" charset="-78"/>
              </a:rPr>
              <a:t>Jason </a:t>
            </a:r>
            <a:r>
              <a:rPr lang="en-US" sz="4000" dirty="0" err="1">
                <a:solidFill>
                  <a:schemeClr val="bg1"/>
                </a:solidFill>
                <a:latin typeface="Andalus" panose="02020603050405020304" pitchFamily="18" charset="-78"/>
                <a:cs typeface="Andalus" panose="02020603050405020304" pitchFamily="18" charset="-78"/>
              </a:rPr>
              <a:t>Douangsanith</a:t>
            </a:r>
            <a:endParaRPr lang="en-US" sz="4000" dirty="0">
              <a:solidFill>
                <a:schemeClr val="bg1"/>
              </a:solidFill>
              <a:latin typeface="Andalus" panose="02020603050405020304" pitchFamily="18" charset="-78"/>
              <a:cs typeface="Andalus" panose="02020603050405020304" pitchFamily="18" charset="-78"/>
            </a:endParaRPr>
          </a:p>
          <a:p>
            <a:r>
              <a:rPr lang="en-US" sz="4000" dirty="0">
                <a:solidFill>
                  <a:schemeClr val="bg1"/>
                </a:solidFill>
                <a:latin typeface="Andalus" panose="02020603050405020304" pitchFamily="18" charset="-78"/>
                <a:cs typeface="Andalus" panose="02020603050405020304" pitchFamily="18" charset="-78"/>
              </a:rPr>
              <a:t>Long Ngo</a:t>
            </a:r>
          </a:p>
          <a:p>
            <a:r>
              <a:rPr lang="en-US" sz="4000" dirty="0">
                <a:solidFill>
                  <a:schemeClr val="bg1"/>
                </a:solidFill>
                <a:latin typeface="Andalus" panose="02020603050405020304" pitchFamily="18" charset="-78"/>
                <a:cs typeface="Andalus" panose="02020603050405020304" pitchFamily="18" charset="-78"/>
              </a:rPr>
              <a:t>Connor Ladd</a:t>
            </a:r>
          </a:p>
          <a:p>
            <a:r>
              <a:rPr lang="en-US" sz="4000" dirty="0" err="1">
                <a:solidFill>
                  <a:schemeClr val="bg1"/>
                </a:solidFill>
                <a:latin typeface="Andalus" panose="02020603050405020304" pitchFamily="18" charset="-78"/>
                <a:cs typeface="Andalus" panose="02020603050405020304" pitchFamily="18" charset="-78"/>
              </a:rPr>
              <a:t>Ramin</a:t>
            </a:r>
            <a:r>
              <a:rPr lang="en-US" sz="4000" dirty="0">
                <a:solidFill>
                  <a:schemeClr val="bg1"/>
                </a:solidFill>
                <a:latin typeface="Andalus" panose="02020603050405020304" pitchFamily="18" charset="-78"/>
                <a:cs typeface="Andalus" panose="02020603050405020304" pitchFamily="18" charset="-78"/>
              </a:rPr>
              <a:t> Jabbari</a:t>
            </a:r>
            <a:endParaRPr lang="en-US" dirty="0">
              <a:solidFill>
                <a:schemeClr val="bg1"/>
              </a:solidFill>
              <a:latin typeface="Andalus" panose="02020603050405020304" pitchFamily="18" charset="-78"/>
              <a:cs typeface="Andalus" panose="02020603050405020304" pitchFamily="18" charset="-78"/>
            </a:endParaRPr>
          </a:p>
        </p:txBody>
      </p:sp>
      <p:pic>
        <p:nvPicPr>
          <p:cNvPr id="7170" name="Picture 2" descr="2018 FIFA World Cup.svg">
            <a:extLst>
              <a:ext uri="{FF2B5EF4-FFF2-40B4-BE49-F238E27FC236}">
                <a16:creationId xmlns:a16="http://schemas.microsoft.com/office/drawing/2014/main" id="{A225D7A0-2DD8-4817-B053-AE9DE2D9F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831" y="315119"/>
            <a:ext cx="3753294" cy="414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40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838200" y="183197"/>
            <a:ext cx="10515600" cy="1325563"/>
          </a:xfrm>
        </p:spPr>
        <p:txBody>
          <a:bodyPr>
            <a:normAutofit/>
          </a:bodyPr>
          <a:lstStyle/>
          <a:p>
            <a:pPr algn="ctr"/>
            <a:r>
              <a:rPr lang="en-US" sz="4000">
                <a:solidFill>
                  <a:schemeClr val="bg1"/>
                </a:solidFill>
                <a:latin typeface="Andalus" panose="02020603050405020304" pitchFamily="18" charset="-78"/>
                <a:cs typeface="Andalus" panose="02020603050405020304" pitchFamily="18" charset="-78"/>
              </a:rPr>
              <a:t>Which teams have won the most in World Cups of the past?</a:t>
            </a:r>
          </a:p>
        </p:txBody>
      </p:sp>
      <p:pic>
        <p:nvPicPr>
          <p:cNvPr id="11" name="Picture 10">
            <a:extLst>
              <a:ext uri="{FF2B5EF4-FFF2-40B4-BE49-F238E27FC236}">
                <a16:creationId xmlns:a16="http://schemas.microsoft.com/office/drawing/2014/main" id="{195C6DB3-CF59-4FF7-9AA6-B8FEBB21D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937" y="1674178"/>
            <a:ext cx="9382125" cy="5000625"/>
          </a:xfrm>
          <a:prstGeom prst="rect">
            <a:avLst/>
          </a:prstGeom>
        </p:spPr>
      </p:pic>
    </p:spTree>
    <p:extLst>
      <p:ext uri="{BB962C8B-B14F-4D97-AF65-F5344CB8AC3E}">
        <p14:creationId xmlns:p14="http://schemas.microsoft.com/office/powerpoint/2010/main" val="199884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838200" y="183197"/>
            <a:ext cx="10515600" cy="1325563"/>
          </a:xfrm>
        </p:spPr>
        <p:txBody>
          <a:bodyPr>
            <a:normAutofit/>
          </a:bodyPr>
          <a:lstStyle/>
          <a:p>
            <a:pPr algn="ctr"/>
            <a:r>
              <a:rPr lang="en-US" sz="4000">
                <a:solidFill>
                  <a:schemeClr val="bg1"/>
                </a:solidFill>
                <a:latin typeface="Andalus" panose="02020603050405020304" pitchFamily="18" charset="-78"/>
                <a:cs typeface="Andalus" panose="02020603050405020304" pitchFamily="18" charset="-78"/>
              </a:rPr>
              <a:t>Is it the richest countries that win?</a:t>
            </a:r>
          </a:p>
        </p:txBody>
      </p:sp>
      <p:pic>
        <p:nvPicPr>
          <p:cNvPr id="4" name="Picture 3">
            <a:extLst>
              <a:ext uri="{FF2B5EF4-FFF2-40B4-BE49-F238E27FC236}">
                <a16:creationId xmlns:a16="http://schemas.microsoft.com/office/drawing/2014/main" id="{D82AE1B5-62B9-40D4-B023-503AB1FF2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120" y="1284287"/>
            <a:ext cx="9382125" cy="5000625"/>
          </a:xfrm>
          <a:prstGeom prst="rect">
            <a:avLst/>
          </a:prstGeom>
        </p:spPr>
      </p:pic>
      <p:pic>
        <p:nvPicPr>
          <p:cNvPr id="1026" name="Picture 2" descr="Image result for us flag">
            <a:extLst>
              <a:ext uri="{FF2B5EF4-FFF2-40B4-BE49-F238E27FC236}">
                <a16:creationId xmlns:a16="http://schemas.microsoft.com/office/drawing/2014/main" id="{2879CE24-37A4-4370-B345-6D75A815F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720" y="2428406"/>
            <a:ext cx="731520" cy="38519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021D116-EA46-46BC-BEDD-A991038831E5}"/>
              </a:ext>
            </a:extLst>
          </p:cNvPr>
          <p:cNvCxnSpPr/>
          <p:nvPr/>
        </p:nvCxnSpPr>
        <p:spPr>
          <a:xfrm flipH="1" flipV="1">
            <a:off x="3393440" y="2499360"/>
            <a:ext cx="345440" cy="110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AutoShape 4" descr="Image result for sad face picture">
            <a:extLst>
              <a:ext uri="{FF2B5EF4-FFF2-40B4-BE49-F238E27FC236}">
                <a16:creationId xmlns:a16="http://schemas.microsoft.com/office/drawing/2014/main" id="{8BF5F032-B67B-471E-A122-66A06DBE39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Related image">
            <a:extLst>
              <a:ext uri="{FF2B5EF4-FFF2-40B4-BE49-F238E27FC236}">
                <a16:creationId xmlns:a16="http://schemas.microsoft.com/office/drawing/2014/main" id="{33895962-5EB4-4D3C-99AC-B19D2AC076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Image result for sad face emoji">
            <a:extLst>
              <a:ext uri="{FF2B5EF4-FFF2-40B4-BE49-F238E27FC236}">
                <a16:creationId xmlns:a16="http://schemas.microsoft.com/office/drawing/2014/main" id="{C4EF9A43-604B-4FB3-8BF3-75723808A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080" y="2360092"/>
            <a:ext cx="499516" cy="499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45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How The Different World Conferences Have Qualified Through The World Cup In The Past</a:t>
            </a:r>
          </a:p>
          <a:p>
            <a:pPr algn="ctr"/>
            <a:r>
              <a:rPr lang="en-US" sz="4000">
                <a:solidFill>
                  <a:schemeClr val="bg1"/>
                </a:solidFill>
                <a:latin typeface="Andalus" panose="02020603050405020304" pitchFamily="18" charset="-78"/>
                <a:cs typeface="Andalus" panose="02020603050405020304" pitchFamily="18" charset="-78"/>
              </a:rPr>
              <a:t>Round Of 16</a:t>
            </a:r>
          </a:p>
        </p:txBody>
      </p:sp>
      <p:pic>
        <p:nvPicPr>
          <p:cNvPr id="3" name="Picture 2">
            <a:extLst>
              <a:ext uri="{FF2B5EF4-FFF2-40B4-BE49-F238E27FC236}">
                <a16:creationId xmlns:a16="http://schemas.microsoft.com/office/drawing/2014/main" id="{F90DBF18-FB8D-41A1-85C0-E5A3F86AF884}"/>
              </a:ext>
            </a:extLst>
          </p:cNvPr>
          <p:cNvPicPr>
            <a:picLocks noChangeAspect="1"/>
          </p:cNvPicPr>
          <p:nvPr/>
        </p:nvPicPr>
        <p:blipFill>
          <a:blip r:embed="rId2"/>
          <a:stretch>
            <a:fillRect/>
          </a:stretch>
        </p:blipFill>
        <p:spPr>
          <a:xfrm>
            <a:off x="479975" y="1478190"/>
            <a:ext cx="11232049" cy="5196613"/>
          </a:xfrm>
          <a:prstGeom prst="rect">
            <a:avLst/>
          </a:prstGeom>
        </p:spPr>
      </p:pic>
    </p:spTree>
    <p:extLst>
      <p:ext uri="{BB962C8B-B14F-4D97-AF65-F5344CB8AC3E}">
        <p14:creationId xmlns:p14="http://schemas.microsoft.com/office/powerpoint/2010/main" val="2430515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How The Different World Conferences Have Qualified Through The World Cup In The Past</a:t>
            </a:r>
          </a:p>
          <a:p>
            <a:pPr algn="ctr"/>
            <a:r>
              <a:rPr lang="en-US" sz="4000">
                <a:solidFill>
                  <a:schemeClr val="bg1"/>
                </a:solidFill>
                <a:latin typeface="Andalus" panose="02020603050405020304" pitchFamily="18" charset="-78"/>
                <a:cs typeface="Andalus" panose="02020603050405020304" pitchFamily="18" charset="-78"/>
              </a:rPr>
              <a:t>Round Of 8</a:t>
            </a:r>
          </a:p>
        </p:txBody>
      </p:sp>
      <p:pic>
        <p:nvPicPr>
          <p:cNvPr id="2" name="Picture 1">
            <a:extLst>
              <a:ext uri="{FF2B5EF4-FFF2-40B4-BE49-F238E27FC236}">
                <a16:creationId xmlns:a16="http://schemas.microsoft.com/office/drawing/2014/main" id="{E838AED8-4887-4191-85DF-F87694D67B34}"/>
              </a:ext>
            </a:extLst>
          </p:cNvPr>
          <p:cNvPicPr>
            <a:picLocks noChangeAspect="1"/>
          </p:cNvPicPr>
          <p:nvPr/>
        </p:nvPicPr>
        <p:blipFill>
          <a:blip r:embed="rId2"/>
          <a:stretch>
            <a:fillRect/>
          </a:stretch>
        </p:blipFill>
        <p:spPr>
          <a:xfrm>
            <a:off x="838200" y="1508760"/>
            <a:ext cx="10739034" cy="4863333"/>
          </a:xfrm>
          <a:prstGeom prst="rect">
            <a:avLst/>
          </a:prstGeom>
        </p:spPr>
      </p:pic>
    </p:spTree>
    <p:extLst>
      <p:ext uri="{BB962C8B-B14F-4D97-AF65-F5344CB8AC3E}">
        <p14:creationId xmlns:p14="http://schemas.microsoft.com/office/powerpoint/2010/main" val="3649874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How The Different World Conferences Have </a:t>
            </a:r>
            <a:r>
              <a:rPr lang="en-US" sz="4000" err="1">
                <a:solidFill>
                  <a:schemeClr val="bg1"/>
                </a:solidFill>
                <a:latin typeface="Andalus" panose="02020603050405020304" pitchFamily="18" charset="-78"/>
                <a:cs typeface="Andalus" panose="02020603050405020304" pitchFamily="18" charset="-78"/>
              </a:rPr>
              <a:t>Qualfied</a:t>
            </a:r>
            <a:r>
              <a:rPr lang="en-US" sz="4000">
                <a:solidFill>
                  <a:schemeClr val="bg1"/>
                </a:solidFill>
                <a:latin typeface="Andalus" panose="02020603050405020304" pitchFamily="18" charset="-78"/>
                <a:cs typeface="Andalus" panose="02020603050405020304" pitchFamily="18" charset="-78"/>
              </a:rPr>
              <a:t> Through The World Cup In The Past</a:t>
            </a:r>
          </a:p>
          <a:p>
            <a:pPr algn="ctr"/>
            <a:r>
              <a:rPr lang="en-US" sz="4000">
                <a:solidFill>
                  <a:schemeClr val="bg1"/>
                </a:solidFill>
                <a:latin typeface="Andalus" panose="02020603050405020304" pitchFamily="18" charset="-78"/>
                <a:cs typeface="Andalus" panose="02020603050405020304" pitchFamily="18" charset="-78"/>
              </a:rPr>
              <a:t>Round Of 4</a:t>
            </a:r>
          </a:p>
        </p:txBody>
      </p:sp>
      <p:pic>
        <p:nvPicPr>
          <p:cNvPr id="3" name="Picture 2">
            <a:extLst>
              <a:ext uri="{FF2B5EF4-FFF2-40B4-BE49-F238E27FC236}">
                <a16:creationId xmlns:a16="http://schemas.microsoft.com/office/drawing/2014/main" id="{688E0052-508D-428D-B35D-8F1217B0065F}"/>
              </a:ext>
            </a:extLst>
          </p:cNvPr>
          <p:cNvPicPr>
            <a:picLocks noChangeAspect="1"/>
          </p:cNvPicPr>
          <p:nvPr/>
        </p:nvPicPr>
        <p:blipFill>
          <a:blip r:embed="rId2"/>
          <a:stretch>
            <a:fillRect/>
          </a:stretch>
        </p:blipFill>
        <p:spPr>
          <a:xfrm>
            <a:off x="638014" y="1357392"/>
            <a:ext cx="10715786" cy="5042723"/>
          </a:xfrm>
          <a:prstGeom prst="rect">
            <a:avLst/>
          </a:prstGeom>
        </p:spPr>
      </p:pic>
    </p:spTree>
    <p:extLst>
      <p:ext uri="{BB962C8B-B14F-4D97-AF65-F5344CB8AC3E}">
        <p14:creationId xmlns:p14="http://schemas.microsoft.com/office/powerpoint/2010/main" val="4016127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Percentage of Qualifications Past Group Stage For Each Team (1986-2014)</a:t>
            </a:r>
          </a:p>
        </p:txBody>
      </p:sp>
      <p:pic>
        <p:nvPicPr>
          <p:cNvPr id="4" name="Picture 3">
            <a:extLst>
              <a:ext uri="{FF2B5EF4-FFF2-40B4-BE49-F238E27FC236}">
                <a16:creationId xmlns:a16="http://schemas.microsoft.com/office/drawing/2014/main" id="{FF883640-9676-4B6F-9701-553813B2D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29" y="1362353"/>
            <a:ext cx="11092047" cy="5312450"/>
          </a:xfrm>
          <a:prstGeom prst="rect">
            <a:avLst/>
          </a:prstGeom>
        </p:spPr>
      </p:pic>
    </p:spTree>
    <p:extLst>
      <p:ext uri="{BB962C8B-B14F-4D97-AF65-F5344CB8AC3E}">
        <p14:creationId xmlns:p14="http://schemas.microsoft.com/office/powerpoint/2010/main" val="101765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Percentage of Qualifications Past Group Stage For Each Team (1986-2014)</a:t>
            </a:r>
          </a:p>
        </p:txBody>
      </p:sp>
      <p:pic>
        <p:nvPicPr>
          <p:cNvPr id="3" name="Picture 2">
            <a:extLst>
              <a:ext uri="{FF2B5EF4-FFF2-40B4-BE49-F238E27FC236}">
                <a16:creationId xmlns:a16="http://schemas.microsoft.com/office/drawing/2014/main" id="{34638251-A9F3-4F66-9508-2F19EA3C2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41" y="1458694"/>
            <a:ext cx="11394349" cy="4973100"/>
          </a:xfrm>
          <a:prstGeom prst="rect">
            <a:avLst/>
          </a:prstGeom>
        </p:spPr>
      </p:pic>
    </p:spTree>
    <p:extLst>
      <p:ext uri="{BB962C8B-B14F-4D97-AF65-F5344CB8AC3E}">
        <p14:creationId xmlns:p14="http://schemas.microsoft.com/office/powerpoint/2010/main" val="1303961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Heat Map of Teams Advancing Past the Group Stage</a:t>
            </a:r>
          </a:p>
        </p:txBody>
      </p:sp>
      <p:pic>
        <p:nvPicPr>
          <p:cNvPr id="4" name="Picture 3">
            <a:extLst>
              <a:ext uri="{FF2B5EF4-FFF2-40B4-BE49-F238E27FC236}">
                <a16:creationId xmlns:a16="http://schemas.microsoft.com/office/drawing/2014/main" id="{0545D490-C384-4E6B-B3A0-FE7093F62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36" y="1508759"/>
            <a:ext cx="10784964" cy="5071153"/>
          </a:xfrm>
          <a:prstGeom prst="rect">
            <a:avLst/>
          </a:prstGeom>
        </p:spPr>
      </p:pic>
    </p:spTree>
    <p:extLst>
      <p:ext uri="{BB962C8B-B14F-4D97-AF65-F5344CB8AC3E}">
        <p14:creationId xmlns:p14="http://schemas.microsoft.com/office/powerpoint/2010/main" val="119775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What Factors Positively Correlated With Success</a:t>
            </a:r>
          </a:p>
        </p:txBody>
      </p:sp>
      <p:sp>
        <p:nvSpPr>
          <p:cNvPr id="2" name="TextBox 1">
            <a:extLst>
              <a:ext uri="{FF2B5EF4-FFF2-40B4-BE49-F238E27FC236}">
                <a16:creationId xmlns:a16="http://schemas.microsoft.com/office/drawing/2014/main" id="{23B5FA4E-87FA-40FC-AFE1-194194C77ECB}"/>
              </a:ext>
            </a:extLst>
          </p:cNvPr>
          <p:cNvSpPr txBox="1"/>
          <p:nvPr/>
        </p:nvSpPr>
        <p:spPr>
          <a:xfrm>
            <a:off x="728420" y="1906292"/>
            <a:ext cx="8787539" cy="3785652"/>
          </a:xfrm>
          <a:prstGeom prst="rect">
            <a:avLst/>
          </a:prstGeom>
          <a:noFill/>
        </p:spPr>
        <p:txBody>
          <a:bodyPr wrap="square" rtlCol="0">
            <a:spAutoFit/>
          </a:bodyPr>
          <a:lstStyle/>
          <a:p>
            <a:r>
              <a:rPr lang="en-US" sz="8000">
                <a:solidFill>
                  <a:schemeClr val="bg1"/>
                </a:solidFill>
              </a:rPr>
              <a:t>INSERT CORRELATION ANALYSIS MATRIX</a:t>
            </a:r>
          </a:p>
        </p:txBody>
      </p:sp>
      <p:pic>
        <p:nvPicPr>
          <p:cNvPr id="4" name="Picture 3">
            <a:extLst>
              <a:ext uri="{FF2B5EF4-FFF2-40B4-BE49-F238E27FC236}">
                <a16:creationId xmlns:a16="http://schemas.microsoft.com/office/drawing/2014/main" id="{1BB24688-745B-6248-B773-9373F4791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87" y="1378664"/>
            <a:ext cx="8787539" cy="5344424"/>
          </a:xfrm>
          <a:prstGeom prst="rect">
            <a:avLst/>
          </a:prstGeom>
        </p:spPr>
      </p:pic>
    </p:spTree>
    <p:extLst>
      <p:ext uri="{BB962C8B-B14F-4D97-AF65-F5344CB8AC3E}">
        <p14:creationId xmlns:p14="http://schemas.microsoft.com/office/powerpoint/2010/main" val="2342778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AE7F78-550A-47B5-86D2-3B2EB1117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69275"/>
            <a:ext cx="10792420" cy="4969532"/>
          </a:xfrm>
          <a:prstGeom prst="rect">
            <a:avLst/>
          </a:prstGeom>
        </p:spPr>
      </p:pic>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Who are the Highest Scoring Teams of All Time</a:t>
            </a:r>
          </a:p>
        </p:txBody>
      </p:sp>
    </p:spTree>
    <p:extLst>
      <p:ext uri="{BB962C8B-B14F-4D97-AF65-F5344CB8AC3E}">
        <p14:creationId xmlns:p14="http://schemas.microsoft.com/office/powerpoint/2010/main" val="417619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838200" y="183197"/>
            <a:ext cx="10934700" cy="6674803"/>
          </a:xfrm>
        </p:spPr>
        <p:txBody>
          <a:bodyPr>
            <a:noAutofit/>
          </a:bodyPr>
          <a:lstStyle/>
          <a:p>
            <a:pPr algn="ctr"/>
            <a:r>
              <a:rPr lang="en-US" sz="7200">
                <a:solidFill>
                  <a:schemeClr val="bg1"/>
                </a:solidFill>
                <a:latin typeface="Andalus" panose="02020603050405020304" pitchFamily="18" charset="-78"/>
                <a:cs typeface="Andalus" panose="02020603050405020304" pitchFamily="18" charset="-78"/>
              </a:rPr>
              <a:t>PREDICTING THE WINNER OF THE WORLD CUP</a:t>
            </a:r>
          </a:p>
        </p:txBody>
      </p:sp>
    </p:spTree>
    <p:extLst>
      <p:ext uri="{BB962C8B-B14F-4D97-AF65-F5344CB8AC3E}">
        <p14:creationId xmlns:p14="http://schemas.microsoft.com/office/powerpoint/2010/main" val="2706701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E94B52-9E7A-4E55-A6A9-73F499F78C4C}"/>
              </a:ext>
            </a:extLst>
          </p:cNvPr>
          <p:cNvPicPr>
            <a:picLocks noChangeAspect="1"/>
          </p:cNvPicPr>
          <p:nvPr/>
        </p:nvPicPr>
        <p:blipFill>
          <a:blip r:embed="rId2"/>
          <a:stretch>
            <a:fillRect/>
          </a:stretch>
        </p:blipFill>
        <p:spPr>
          <a:xfrm>
            <a:off x="441106" y="156889"/>
            <a:ext cx="11522439" cy="1079086"/>
          </a:xfrm>
          <a:prstGeom prst="rect">
            <a:avLst/>
          </a:prstGeom>
        </p:spPr>
      </p:pic>
      <p:pic>
        <p:nvPicPr>
          <p:cNvPr id="3" name="Picture 2">
            <a:extLst>
              <a:ext uri="{FF2B5EF4-FFF2-40B4-BE49-F238E27FC236}">
                <a16:creationId xmlns:a16="http://schemas.microsoft.com/office/drawing/2014/main" id="{34AC64F5-DDD2-4172-AC5A-904E36D0B544}"/>
              </a:ext>
            </a:extLst>
          </p:cNvPr>
          <p:cNvPicPr>
            <a:picLocks noChangeAspect="1"/>
          </p:cNvPicPr>
          <p:nvPr/>
        </p:nvPicPr>
        <p:blipFill>
          <a:blip r:embed="rId3"/>
          <a:stretch>
            <a:fillRect/>
          </a:stretch>
        </p:blipFill>
        <p:spPr>
          <a:xfrm>
            <a:off x="441105" y="1151649"/>
            <a:ext cx="11522439" cy="5706351"/>
          </a:xfrm>
          <a:prstGeom prst="rect">
            <a:avLst/>
          </a:prstGeom>
        </p:spPr>
      </p:pic>
    </p:spTree>
    <p:extLst>
      <p:ext uri="{BB962C8B-B14F-4D97-AF65-F5344CB8AC3E}">
        <p14:creationId xmlns:p14="http://schemas.microsoft.com/office/powerpoint/2010/main" val="2974933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What Factors Most Contributed With Success At The Last WC 2014</a:t>
            </a:r>
          </a:p>
        </p:txBody>
      </p:sp>
      <p:pic>
        <p:nvPicPr>
          <p:cNvPr id="6" name="Picture 5">
            <a:extLst>
              <a:ext uri="{FF2B5EF4-FFF2-40B4-BE49-F238E27FC236}">
                <a16:creationId xmlns:a16="http://schemas.microsoft.com/office/drawing/2014/main" id="{578E58D8-D148-478D-BCC2-D29E4D030EE0}"/>
              </a:ext>
            </a:extLst>
          </p:cNvPr>
          <p:cNvPicPr>
            <a:picLocks noChangeAspect="1"/>
          </p:cNvPicPr>
          <p:nvPr/>
        </p:nvPicPr>
        <p:blipFill rotWithShape="1">
          <a:blip r:embed="rId2">
            <a:extLst>
              <a:ext uri="{28A0092B-C50C-407E-A947-70E740481C1C}">
                <a14:useLocalDpi xmlns:a14="http://schemas.microsoft.com/office/drawing/2010/main" val="0"/>
              </a:ext>
            </a:extLst>
          </a:blip>
          <a:srcRect l="4697"/>
          <a:stretch/>
        </p:blipFill>
        <p:spPr>
          <a:xfrm>
            <a:off x="2882685" y="1488104"/>
            <a:ext cx="6183824" cy="5186699"/>
          </a:xfrm>
          <a:prstGeom prst="rect">
            <a:avLst/>
          </a:prstGeom>
        </p:spPr>
      </p:pic>
    </p:spTree>
    <p:extLst>
      <p:ext uri="{BB962C8B-B14F-4D97-AF65-F5344CB8AC3E}">
        <p14:creationId xmlns:p14="http://schemas.microsoft.com/office/powerpoint/2010/main" val="1243949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What Factors Most Contributed With Success At The Last WC 2014</a:t>
            </a:r>
          </a:p>
        </p:txBody>
      </p:sp>
      <p:pic>
        <p:nvPicPr>
          <p:cNvPr id="6" name="Picture 5">
            <a:extLst>
              <a:ext uri="{FF2B5EF4-FFF2-40B4-BE49-F238E27FC236}">
                <a16:creationId xmlns:a16="http://schemas.microsoft.com/office/drawing/2014/main" id="{FA342CFB-FBE4-465D-8F13-B69A29208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541" y="1508760"/>
            <a:ext cx="7946917" cy="5140802"/>
          </a:xfrm>
          <a:prstGeom prst="rect">
            <a:avLst/>
          </a:prstGeom>
        </p:spPr>
      </p:pic>
    </p:spTree>
    <p:extLst>
      <p:ext uri="{BB962C8B-B14F-4D97-AF65-F5344CB8AC3E}">
        <p14:creationId xmlns:p14="http://schemas.microsoft.com/office/powerpoint/2010/main" val="443447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What Factors Most Contributed With Success At The Last WC 2014</a:t>
            </a:r>
          </a:p>
        </p:txBody>
      </p:sp>
      <p:pic>
        <p:nvPicPr>
          <p:cNvPr id="3" name="Picture 2">
            <a:extLst>
              <a:ext uri="{FF2B5EF4-FFF2-40B4-BE49-F238E27FC236}">
                <a16:creationId xmlns:a16="http://schemas.microsoft.com/office/drawing/2014/main" id="{E8976994-440B-4995-B350-F80F2B83DF51}"/>
              </a:ext>
            </a:extLst>
          </p:cNvPr>
          <p:cNvPicPr>
            <a:picLocks noChangeAspect="1"/>
          </p:cNvPicPr>
          <p:nvPr/>
        </p:nvPicPr>
        <p:blipFill>
          <a:blip r:embed="rId2"/>
          <a:stretch>
            <a:fillRect/>
          </a:stretch>
        </p:blipFill>
        <p:spPr>
          <a:xfrm>
            <a:off x="2712202" y="1598670"/>
            <a:ext cx="5703377" cy="5021154"/>
          </a:xfrm>
          <a:prstGeom prst="rect">
            <a:avLst/>
          </a:prstGeom>
        </p:spPr>
      </p:pic>
    </p:spTree>
    <p:extLst>
      <p:ext uri="{BB962C8B-B14F-4D97-AF65-F5344CB8AC3E}">
        <p14:creationId xmlns:p14="http://schemas.microsoft.com/office/powerpoint/2010/main" val="3503050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Value Of Players 2014</a:t>
            </a:r>
          </a:p>
        </p:txBody>
      </p:sp>
      <p:pic>
        <p:nvPicPr>
          <p:cNvPr id="4" name="Picture 3">
            <a:extLst>
              <a:ext uri="{FF2B5EF4-FFF2-40B4-BE49-F238E27FC236}">
                <a16:creationId xmlns:a16="http://schemas.microsoft.com/office/drawing/2014/main" id="{32F96162-D6C0-4C2C-9FD9-74EFA5BAB1A3}"/>
              </a:ext>
            </a:extLst>
          </p:cNvPr>
          <p:cNvPicPr>
            <a:picLocks noChangeAspect="1"/>
          </p:cNvPicPr>
          <p:nvPr/>
        </p:nvPicPr>
        <p:blipFill>
          <a:blip r:embed="rId2"/>
          <a:stretch>
            <a:fillRect/>
          </a:stretch>
        </p:blipFill>
        <p:spPr>
          <a:xfrm>
            <a:off x="1225658" y="1329140"/>
            <a:ext cx="9958792" cy="5059969"/>
          </a:xfrm>
          <a:prstGeom prst="rect">
            <a:avLst/>
          </a:prstGeom>
        </p:spPr>
      </p:pic>
    </p:spTree>
    <p:extLst>
      <p:ext uri="{BB962C8B-B14F-4D97-AF65-F5344CB8AC3E}">
        <p14:creationId xmlns:p14="http://schemas.microsoft.com/office/powerpoint/2010/main" val="1628238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Assists Per Game 2014</a:t>
            </a:r>
          </a:p>
        </p:txBody>
      </p:sp>
      <p:pic>
        <p:nvPicPr>
          <p:cNvPr id="2" name="Picture 1">
            <a:extLst>
              <a:ext uri="{FF2B5EF4-FFF2-40B4-BE49-F238E27FC236}">
                <a16:creationId xmlns:a16="http://schemas.microsoft.com/office/drawing/2014/main" id="{09BFCE99-50C7-4389-ACDA-9C12FAAC0B4A}"/>
              </a:ext>
            </a:extLst>
          </p:cNvPr>
          <p:cNvPicPr>
            <a:picLocks noChangeAspect="1"/>
          </p:cNvPicPr>
          <p:nvPr/>
        </p:nvPicPr>
        <p:blipFill>
          <a:blip r:embed="rId2"/>
          <a:stretch>
            <a:fillRect/>
          </a:stretch>
        </p:blipFill>
        <p:spPr>
          <a:xfrm>
            <a:off x="1234698" y="1233730"/>
            <a:ext cx="10119102" cy="5092620"/>
          </a:xfrm>
          <a:prstGeom prst="rect">
            <a:avLst/>
          </a:prstGeom>
        </p:spPr>
      </p:pic>
    </p:spTree>
    <p:extLst>
      <p:ext uri="{BB962C8B-B14F-4D97-AF65-F5344CB8AC3E}">
        <p14:creationId xmlns:p14="http://schemas.microsoft.com/office/powerpoint/2010/main" val="3651327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Tackles Per Game 2014</a:t>
            </a:r>
          </a:p>
        </p:txBody>
      </p:sp>
      <p:pic>
        <p:nvPicPr>
          <p:cNvPr id="2" name="Picture 1">
            <a:extLst>
              <a:ext uri="{FF2B5EF4-FFF2-40B4-BE49-F238E27FC236}">
                <a16:creationId xmlns:a16="http://schemas.microsoft.com/office/drawing/2014/main" id="{C8EBFC54-344A-4439-A7F1-63A642DE1DCA}"/>
              </a:ext>
            </a:extLst>
          </p:cNvPr>
          <p:cNvPicPr>
            <a:picLocks noChangeAspect="1"/>
          </p:cNvPicPr>
          <p:nvPr/>
        </p:nvPicPr>
        <p:blipFill>
          <a:blip r:embed="rId2"/>
          <a:stretch>
            <a:fillRect/>
          </a:stretch>
        </p:blipFill>
        <p:spPr>
          <a:xfrm>
            <a:off x="1132021" y="1261174"/>
            <a:ext cx="10221779" cy="5177265"/>
          </a:xfrm>
          <a:prstGeom prst="rect">
            <a:avLst/>
          </a:prstGeom>
        </p:spPr>
      </p:pic>
    </p:spTree>
    <p:extLst>
      <p:ext uri="{BB962C8B-B14F-4D97-AF65-F5344CB8AC3E}">
        <p14:creationId xmlns:p14="http://schemas.microsoft.com/office/powerpoint/2010/main" val="2271147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Offsides Per Game 2014</a:t>
            </a:r>
          </a:p>
        </p:txBody>
      </p:sp>
      <p:pic>
        <p:nvPicPr>
          <p:cNvPr id="2" name="Picture 1">
            <a:extLst>
              <a:ext uri="{FF2B5EF4-FFF2-40B4-BE49-F238E27FC236}">
                <a16:creationId xmlns:a16="http://schemas.microsoft.com/office/drawing/2014/main" id="{D6E39FFC-6DA4-43A8-A3E0-A095BE7CB58B}"/>
              </a:ext>
            </a:extLst>
          </p:cNvPr>
          <p:cNvPicPr>
            <a:picLocks noChangeAspect="1"/>
          </p:cNvPicPr>
          <p:nvPr/>
        </p:nvPicPr>
        <p:blipFill>
          <a:blip r:embed="rId2"/>
          <a:stretch>
            <a:fillRect/>
          </a:stretch>
        </p:blipFill>
        <p:spPr>
          <a:xfrm>
            <a:off x="1081975" y="1231388"/>
            <a:ext cx="10028049" cy="5264726"/>
          </a:xfrm>
          <a:prstGeom prst="rect">
            <a:avLst/>
          </a:prstGeom>
        </p:spPr>
      </p:pic>
    </p:spTree>
    <p:extLst>
      <p:ext uri="{BB962C8B-B14F-4D97-AF65-F5344CB8AC3E}">
        <p14:creationId xmlns:p14="http://schemas.microsoft.com/office/powerpoint/2010/main" val="1062229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latin typeface="Andalus" panose="02020603050405020304" pitchFamily="18" charset="-78"/>
                <a:cs typeface="Andalus" panose="02020603050405020304" pitchFamily="18" charset="-78"/>
              </a:rPr>
              <a:t>Based On The Average Value Of Players In 2018 We Think The Winner Will Be…..</a:t>
            </a:r>
          </a:p>
        </p:txBody>
      </p:sp>
      <p:pic>
        <p:nvPicPr>
          <p:cNvPr id="3" name="Picture 2">
            <a:extLst>
              <a:ext uri="{FF2B5EF4-FFF2-40B4-BE49-F238E27FC236}">
                <a16:creationId xmlns:a16="http://schemas.microsoft.com/office/drawing/2014/main" id="{2C114C8C-4925-4B9C-85F9-1854690C04EF}"/>
              </a:ext>
            </a:extLst>
          </p:cNvPr>
          <p:cNvPicPr>
            <a:picLocks noChangeAspect="1"/>
          </p:cNvPicPr>
          <p:nvPr/>
        </p:nvPicPr>
        <p:blipFill>
          <a:blip r:embed="rId2"/>
          <a:stretch>
            <a:fillRect/>
          </a:stretch>
        </p:blipFill>
        <p:spPr>
          <a:xfrm>
            <a:off x="0" y="1508760"/>
            <a:ext cx="12192000" cy="4976519"/>
          </a:xfrm>
          <a:prstGeom prst="rect">
            <a:avLst/>
          </a:prstGeom>
        </p:spPr>
      </p:pic>
      <p:pic>
        <p:nvPicPr>
          <p:cNvPr id="7" name="Picture 2" descr="Flag of France">
            <a:extLst>
              <a:ext uri="{FF2B5EF4-FFF2-40B4-BE49-F238E27FC236}">
                <a16:creationId xmlns:a16="http://schemas.microsoft.com/office/drawing/2014/main" id="{865D70E1-C92A-4D3D-B8FE-E4867347E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8926" y="3099693"/>
            <a:ext cx="3154874" cy="2105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318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333375" y="1002347"/>
            <a:ext cx="5353050" cy="4369753"/>
          </a:xfrm>
        </p:spPr>
        <p:txBody>
          <a:bodyPr>
            <a:noAutofit/>
          </a:bodyPr>
          <a:lstStyle/>
          <a:p>
            <a:pPr algn="ctr"/>
            <a:r>
              <a:rPr lang="en-US" sz="7200">
                <a:solidFill>
                  <a:schemeClr val="bg1"/>
                </a:solidFill>
                <a:latin typeface="Andalus" panose="02020603050405020304" pitchFamily="18" charset="-78"/>
                <a:cs typeface="Andalus" panose="02020603050405020304" pitchFamily="18" charset="-78"/>
              </a:rPr>
              <a:t>METHOD 4:</a:t>
            </a:r>
            <a:br>
              <a:rPr lang="en-US" sz="7200">
                <a:solidFill>
                  <a:schemeClr val="bg1"/>
                </a:solidFill>
                <a:latin typeface="Andalus" panose="02020603050405020304" pitchFamily="18" charset="-78"/>
                <a:cs typeface="Andalus" panose="02020603050405020304" pitchFamily="18" charset="-78"/>
              </a:rPr>
            </a:br>
            <a:r>
              <a:rPr lang="en-US" sz="7200">
                <a:solidFill>
                  <a:schemeClr val="bg1"/>
                </a:solidFill>
                <a:latin typeface="Andalus" panose="02020603050405020304" pitchFamily="18" charset="-78"/>
                <a:cs typeface="Andalus" panose="02020603050405020304" pitchFamily="18" charset="-78"/>
              </a:rPr>
              <a:t>MACHINE LEARNING</a:t>
            </a:r>
          </a:p>
        </p:txBody>
      </p:sp>
      <p:sp>
        <p:nvSpPr>
          <p:cNvPr id="3" name="Rectangle 2">
            <a:extLst>
              <a:ext uri="{FF2B5EF4-FFF2-40B4-BE49-F238E27FC236}">
                <a16:creationId xmlns:a16="http://schemas.microsoft.com/office/drawing/2014/main" id="{62A5D146-1760-4326-94C8-4E990A1ADBA2}"/>
              </a:ext>
            </a:extLst>
          </p:cNvPr>
          <p:cNvSpPr/>
          <p:nvPr/>
        </p:nvSpPr>
        <p:spPr>
          <a:xfrm>
            <a:off x="6019800" y="0"/>
            <a:ext cx="61722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Image result for machine learning icon">
            <a:extLst>
              <a:ext uri="{FF2B5EF4-FFF2-40B4-BE49-F238E27FC236}">
                <a16:creationId xmlns:a16="http://schemas.microsoft.com/office/drawing/2014/main" id="{D83F634A-35CF-426A-8980-B96540FCC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699" y="2221615"/>
            <a:ext cx="2414769" cy="2414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838200" y="183197"/>
            <a:ext cx="11182350" cy="6674803"/>
          </a:xfrm>
        </p:spPr>
        <p:txBody>
          <a:bodyPr>
            <a:noAutofit/>
          </a:bodyPr>
          <a:lstStyle/>
          <a:p>
            <a:pPr algn="ctr"/>
            <a:r>
              <a:rPr lang="en-US" sz="7200">
                <a:solidFill>
                  <a:schemeClr val="bg1"/>
                </a:solidFill>
                <a:latin typeface="Andalus" panose="02020603050405020304" pitchFamily="18" charset="-78"/>
                <a:cs typeface="Andalus" panose="02020603050405020304" pitchFamily="18" charset="-78"/>
              </a:rPr>
              <a:t>THERE ARE SEVERAL WAYS TO PREDICT THE WINNER…</a:t>
            </a:r>
          </a:p>
        </p:txBody>
      </p:sp>
    </p:spTree>
    <p:extLst>
      <p:ext uri="{BB962C8B-B14F-4D97-AF65-F5344CB8AC3E}">
        <p14:creationId xmlns:p14="http://schemas.microsoft.com/office/powerpoint/2010/main" val="2238979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000">
              <a:solidFill>
                <a:schemeClr val="bg1"/>
              </a:solidFill>
              <a:latin typeface="Andalus" panose="02020603050405020304" pitchFamily="18" charset="-78"/>
              <a:cs typeface="Andalus" panose="02020603050405020304" pitchFamily="18" charset="-78"/>
            </a:endParaRPr>
          </a:p>
        </p:txBody>
      </p:sp>
      <p:sp>
        <p:nvSpPr>
          <p:cNvPr id="2" name="Title 1">
            <a:extLst>
              <a:ext uri="{FF2B5EF4-FFF2-40B4-BE49-F238E27FC236}">
                <a16:creationId xmlns:a16="http://schemas.microsoft.com/office/drawing/2014/main" id="{9CB3FA4A-CB92-F64C-83B3-7086EA55C182}"/>
              </a:ext>
            </a:extLst>
          </p:cNvPr>
          <p:cNvSpPr>
            <a:spLocks noGrp="1"/>
          </p:cNvSpPr>
          <p:nvPr>
            <p:ph type="title"/>
          </p:nvPr>
        </p:nvSpPr>
        <p:spPr>
          <a:xfrm>
            <a:off x="838200" y="320386"/>
            <a:ext cx="10771909" cy="1505239"/>
          </a:xfrm>
        </p:spPr>
        <p:txBody>
          <a:bodyPr/>
          <a:lstStyle/>
          <a:p>
            <a:r>
              <a:rPr lang="en-US" dirty="0">
                <a:solidFill>
                  <a:schemeClr val="bg1"/>
                </a:solidFill>
              </a:rPr>
              <a:t>Machine Learning-Supervised</a:t>
            </a:r>
          </a:p>
        </p:txBody>
      </p:sp>
      <p:sp>
        <p:nvSpPr>
          <p:cNvPr id="3" name="Content Placeholder 2">
            <a:extLst>
              <a:ext uri="{FF2B5EF4-FFF2-40B4-BE49-F238E27FC236}">
                <a16:creationId xmlns:a16="http://schemas.microsoft.com/office/drawing/2014/main" id="{1C51DD11-D471-6846-A595-95DA90180E55}"/>
              </a:ext>
            </a:extLst>
          </p:cNvPr>
          <p:cNvSpPr>
            <a:spLocks noGrp="1"/>
          </p:cNvSpPr>
          <p:nvPr>
            <p:ph idx="1"/>
          </p:nvPr>
        </p:nvSpPr>
        <p:spPr/>
        <p:txBody>
          <a:bodyPr/>
          <a:lstStyle/>
          <a:p>
            <a:r>
              <a:rPr lang="en-US" dirty="0">
                <a:solidFill>
                  <a:schemeClr val="bg1"/>
                </a:solidFill>
              </a:rPr>
              <a:t>Supervised learning that maps an input to an output based on example input-output pairs.</a:t>
            </a:r>
          </a:p>
          <a:p>
            <a:r>
              <a:rPr lang="en-US" dirty="0">
                <a:solidFill>
                  <a:schemeClr val="bg1"/>
                </a:solidFill>
              </a:rPr>
              <a:t>Data Sets used</a:t>
            </a:r>
          </a:p>
          <a:p>
            <a:pPr lvl="1"/>
            <a:r>
              <a:rPr lang="en-US" dirty="0">
                <a:solidFill>
                  <a:schemeClr val="bg1"/>
                </a:solidFill>
              </a:rPr>
              <a:t>Historical data of all International Soccer competitions</a:t>
            </a:r>
          </a:p>
          <a:p>
            <a:pPr lvl="1"/>
            <a:r>
              <a:rPr lang="en-US" dirty="0">
                <a:solidFill>
                  <a:schemeClr val="bg1"/>
                </a:solidFill>
              </a:rPr>
              <a:t>FIFA ranking of each country</a:t>
            </a:r>
          </a:p>
          <a:p>
            <a:pPr lvl="1"/>
            <a:r>
              <a:rPr lang="en-US" dirty="0">
                <a:solidFill>
                  <a:schemeClr val="bg1"/>
                </a:solidFill>
              </a:rPr>
              <a:t>Current WC Competition information</a:t>
            </a:r>
          </a:p>
        </p:txBody>
      </p:sp>
    </p:spTree>
    <p:extLst>
      <p:ext uri="{BB962C8B-B14F-4D97-AF65-F5344CB8AC3E}">
        <p14:creationId xmlns:p14="http://schemas.microsoft.com/office/powerpoint/2010/main" val="54785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54756-C4B2-D04B-A4B2-32E6A45DF594}"/>
              </a:ext>
            </a:extLst>
          </p:cNvPr>
          <p:cNvSpPr>
            <a:spLocks noGrp="1"/>
          </p:cNvSpPr>
          <p:nvPr>
            <p:ph type="title"/>
          </p:nvPr>
        </p:nvSpPr>
        <p:spPr/>
        <p:txBody>
          <a:bodyPr/>
          <a:lstStyle/>
          <a:p>
            <a:r>
              <a:rPr lang="en-US" dirty="0">
                <a:solidFill>
                  <a:schemeClr val="bg1"/>
                </a:solidFill>
              </a:rPr>
              <a:t>Goals</a:t>
            </a:r>
          </a:p>
        </p:txBody>
      </p:sp>
      <p:sp>
        <p:nvSpPr>
          <p:cNvPr id="3" name="Content Placeholder 2">
            <a:extLst>
              <a:ext uri="{FF2B5EF4-FFF2-40B4-BE49-F238E27FC236}">
                <a16:creationId xmlns:a16="http://schemas.microsoft.com/office/drawing/2014/main" id="{0FD91E23-3F34-604A-BA07-DFF86E0D31F5}"/>
              </a:ext>
            </a:extLst>
          </p:cNvPr>
          <p:cNvSpPr>
            <a:spLocks noGrp="1"/>
          </p:cNvSpPr>
          <p:nvPr>
            <p:ph idx="1"/>
          </p:nvPr>
        </p:nvSpPr>
        <p:spPr/>
        <p:txBody>
          <a:bodyPr>
            <a:normAutofit/>
          </a:bodyPr>
          <a:lstStyle/>
          <a:p>
            <a:r>
              <a:rPr lang="en-US" dirty="0">
                <a:solidFill>
                  <a:schemeClr val="bg1"/>
                </a:solidFill>
              </a:rPr>
              <a:t>Test the different types of model	</a:t>
            </a:r>
          </a:p>
          <a:p>
            <a:pPr lvl="1"/>
            <a:r>
              <a:rPr lang="en-US" dirty="0">
                <a:solidFill>
                  <a:schemeClr val="bg1"/>
                </a:solidFill>
              </a:rPr>
              <a:t>Using two different sets of training and testing data</a:t>
            </a:r>
          </a:p>
          <a:p>
            <a:pPr lvl="2"/>
            <a:r>
              <a:rPr lang="en-US" dirty="0">
                <a:solidFill>
                  <a:schemeClr val="bg1"/>
                </a:solidFill>
              </a:rPr>
              <a:t>First, has a y that is categorical</a:t>
            </a:r>
          </a:p>
          <a:p>
            <a:pPr lvl="2"/>
            <a:r>
              <a:rPr lang="en-US" dirty="0">
                <a:solidFill>
                  <a:schemeClr val="bg1"/>
                </a:solidFill>
              </a:rPr>
              <a:t>Second, has a y that is numerical</a:t>
            </a:r>
          </a:p>
          <a:p>
            <a:r>
              <a:rPr lang="en-US" dirty="0">
                <a:solidFill>
                  <a:schemeClr val="bg1"/>
                </a:solidFill>
              </a:rPr>
              <a:t>Models used</a:t>
            </a:r>
          </a:p>
          <a:p>
            <a:pPr lvl="1"/>
            <a:r>
              <a:rPr lang="en-US" dirty="0">
                <a:solidFill>
                  <a:schemeClr val="bg1"/>
                </a:solidFill>
              </a:rPr>
              <a:t>Linear Regression </a:t>
            </a:r>
          </a:p>
          <a:p>
            <a:pPr lvl="1"/>
            <a:r>
              <a:rPr lang="en-US" dirty="0">
                <a:solidFill>
                  <a:schemeClr val="bg1"/>
                </a:solidFill>
              </a:rPr>
              <a:t>Lasso</a:t>
            </a:r>
          </a:p>
          <a:p>
            <a:pPr lvl="1"/>
            <a:r>
              <a:rPr lang="en-US" dirty="0">
                <a:solidFill>
                  <a:schemeClr val="bg1"/>
                </a:solidFill>
              </a:rPr>
              <a:t>Ridge</a:t>
            </a:r>
          </a:p>
          <a:p>
            <a:pPr lvl="1"/>
            <a:r>
              <a:rPr lang="en-US" dirty="0">
                <a:solidFill>
                  <a:schemeClr val="bg1"/>
                </a:solidFill>
              </a:rPr>
              <a:t>Logistic Regression</a:t>
            </a:r>
          </a:p>
          <a:p>
            <a:r>
              <a:rPr lang="en-US" dirty="0">
                <a:solidFill>
                  <a:schemeClr val="bg1"/>
                </a:solidFill>
              </a:rPr>
              <a:t>Set model to predict WC</a:t>
            </a:r>
          </a:p>
        </p:txBody>
      </p:sp>
    </p:spTree>
    <p:extLst>
      <p:ext uri="{BB962C8B-B14F-4D97-AF65-F5344CB8AC3E}">
        <p14:creationId xmlns:p14="http://schemas.microsoft.com/office/powerpoint/2010/main" val="17412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C9D4-D4A1-C64C-9A36-AE8535CDFF9C}"/>
              </a:ext>
            </a:extLst>
          </p:cNvPr>
          <p:cNvSpPr>
            <a:spLocks noGrp="1"/>
          </p:cNvSpPr>
          <p:nvPr>
            <p:ph type="title"/>
          </p:nvPr>
        </p:nvSpPr>
        <p:spPr/>
        <p:txBody>
          <a:bodyPr/>
          <a:lstStyle/>
          <a:p>
            <a:r>
              <a:rPr lang="en-US" dirty="0">
                <a:solidFill>
                  <a:schemeClr val="bg1"/>
                </a:solidFill>
              </a:rPr>
              <a:t>Feature Engineering-Desired Variables</a:t>
            </a:r>
          </a:p>
        </p:txBody>
      </p:sp>
      <p:sp>
        <p:nvSpPr>
          <p:cNvPr id="3" name="Content Placeholder 2">
            <a:extLst>
              <a:ext uri="{FF2B5EF4-FFF2-40B4-BE49-F238E27FC236}">
                <a16:creationId xmlns:a16="http://schemas.microsoft.com/office/drawing/2014/main" id="{301477A6-F915-184D-8CCE-7E4778370C72}"/>
              </a:ext>
            </a:extLst>
          </p:cNvPr>
          <p:cNvSpPr>
            <a:spLocks noGrp="1"/>
          </p:cNvSpPr>
          <p:nvPr>
            <p:ph idx="1"/>
          </p:nvPr>
        </p:nvSpPr>
        <p:spPr/>
        <p:txBody>
          <a:bodyPr>
            <a:noAutofit/>
          </a:bodyPr>
          <a:lstStyle/>
          <a:p>
            <a:r>
              <a:rPr lang="en-US" sz="2000" dirty="0">
                <a:solidFill>
                  <a:schemeClr val="bg1"/>
                </a:solidFill>
              </a:rPr>
              <a:t>df['rank_difference'] = df['rank_home'] - df['rank_away']</a:t>
            </a:r>
          </a:p>
          <a:p>
            <a:r>
              <a:rPr lang="en-US" sz="2000" dirty="0">
                <a:solidFill>
                  <a:schemeClr val="bg1"/>
                </a:solidFill>
              </a:rPr>
              <a:t>df['average_rank'] = (df['rank_home'] + df['rank_away']) / 2</a:t>
            </a:r>
          </a:p>
          <a:p>
            <a:r>
              <a:rPr lang="en-US" sz="2000" dirty="0">
                <a:solidFill>
                  <a:schemeClr val="bg1"/>
                </a:solidFill>
              </a:rPr>
              <a:t>df['point_difference'] = df['weighted_points_home'] - df['weighted_points_away']</a:t>
            </a:r>
          </a:p>
          <a:p>
            <a:r>
              <a:rPr lang="en-US" sz="2000" dirty="0">
                <a:solidFill>
                  <a:schemeClr val="bg1"/>
                </a:solidFill>
              </a:rPr>
              <a:t>df['score_difference'] = df['home_score'] - df['away_score']</a:t>
            </a:r>
          </a:p>
          <a:p>
            <a:r>
              <a:rPr lang="en-US" sz="2000" dirty="0">
                <a:solidFill>
                  <a:schemeClr val="bg1"/>
                </a:solidFill>
              </a:rPr>
              <a:t>df['is_won'] = df['score_difference'] &gt; 0</a:t>
            </a:r>
          </a:p>
          <a:p>
            <a:r>
              <a:rPr lang="en-US" sz="2000" dirty="0">
                <a:solidFill>
                  <a:schemeClr val="bg1"/>
                </a:solidFill>
              </a:rPr>
              <a:t>df['avg_weight'] = (df['cur_year_avg_weighted_home'] - df['cur_year_avg_weighted_away'])</a:t>
            </a:r>
          </a:p>
          <a:p>
            <a:r>
              <a:rPr lang="en-US" sz="2000" dirty="0">
                <a:solidFill>
                  <a:schemeClr val="bg1"/>
                </a:solidFill>
              </a:rPr>
              <a:t>df['is_stake'] = df['tournament'] != 'Friendly’</a:t>
            </a:r>
          </a:p>
          <a:p>
            <a:pPr marL="0" indent="0">
              <a:buNone/>
            </a:pPr>
            <a:endParaRPr lang="en-US" sz="2000" dirty="0">
              <a:solidFill>
                <a:schemeClr val="bg1"/>
              </a:solidFill>
            </a:endParaRPr>
          </a:p>
          <a:p>
            <a:pPr marL="0" indent="0">
              <a:buNone/>
            </a:pPr>
            <a:r>
              <a:rPr lang="en-US" sz="2000" dirty="0">
                <a:solidFill>
                  <a:schemeClr val="bg1"/>
                </a:solidFill>
              </a:rPr>
              <a:t>First Set = X, Dependent(average_rank, rank_difference, avg_weight,), Y, Independent (point_difference)</a:t>
            </a:r>
          </a:p>
          <a:p>
            <a:pPr marL="0" indent="0">
              <a:buNone/>
            </a:pPr>
            <a:r>
              <a:rPr lang="en-US" sz="2000" dirty="0">
                <a:solidFill>
                  <a:schemeClr val="bg1"/>
                </a:solidFill>
              </a:rPr>
              <a:t>Second Set = X, Dependent(average_rank, rank_difference, point_difference, is_stake) Y, independent (is_won)</a:t>
            </a:r>
          </a:p>
        </p:txBody>
      </p:sp>
    </p:spTree>
    <p:extLst>
      <p:ext uri="{BB962C8B-B14F-4D97-AF65-F5344CB8AC3E}">
        <p14:creationId xmlns:p14="http://schemas.microsoft.com/office/powerpoint/2010/main" val="287255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6D3C-8149-064F-A388-8E8360BCFCB5}"/>
              </a:ext>
            </a:extLst>
          </p:cNvPr>
          <p:cNvSpPr>
            <a:spLocks noGrp="1"/>
          </p:cNvSpPr>
          <p:nvPr>
            <p:ph type="title"/>
          </p:nvPr>
        </p:nvSpPr>
        <p:spPr/>
        <p:txBody>
          <a:bodyPr/>
          <a:lstStyle/>
          <a:p>
            <a:r>
              <a:rPr lang="en-US" dirty="0">
                <a:solidFill>
                  <a:schemeClr val="bg1"/>
                </a:solidFill>
              </a:rPr>
              <a:t>Linear Regression</a:t>
            </a:r>
          </a:p>
        </p:txBody>
      </p:sp>
      <p:sp>
        <p:nvSpPr>
          <p:cNvPr id="3" name="Content Placeholder 2">
            <a:extLst>
              <a:ext uri="{FF2B5EF4-FFF2-40B4-BE49-F238E27FC236}">
                <a16:creationId xmlns:a16="http://schemas.microsoft.com/office/drawing/2014/main" id="{D77D33B1-9040-FA45-8977-4285AAA5D7E6}"/>
              </a:ext>
            </a:extLst>
          </p:cNvPr>
          <p:cNvSpPr>
            <a:spLocks noGrp="1"/>
          </p:cNvSpPr>
          <p:nvPr>
            <p:ph idx="1"/>
          </p:nvPr>
        </p:nvSpPr>
        <p:spPr/>
        <p:txBody>
          <a:bodyPr>
            <a:normAutofit fontScale="92500" lnSpcReduction="20000"/>
          </a:bodyPr>
          <a:lstStyle/>
          <a:p>
            <a:r>
              <a:rPr lang="en-US" dirty="0">
                <a:solidFill>
                  <a:schemeClr val="bg1"/>
                </a:solidFill>
              </a:rPr>
              <a:t>First Set</a:t>
            </a:r>
          </a:p>
          <a:p>
            <a:pPr lvl="1"/>
            <a:r>
              <a:rPr lang="en-US" dirty="0">
                <a:solidFill>
                  <a:schemeClr val="bg1"/>
                </a:solidFill>
              </a:rPr>
              <a:t>R^2: 0.9154184661398009 </a:t>
            </a:r>
          </a:p>
          <a:p>
            <a:pPr lvl="1"/>
            <a:r>
              <a:rPr lang="en-US" dirty="0">
                <a:solidFill>
                  <a:schemeClr val="bg1"/>
                </a:solidFill>
              </a:rPr>
              <a:t>Root Mean Squared Error: 42.40478853408971</a:t>
            </a:r>
          </a:p>
          <a:p>
            <a:pPr lvl="1"/>
            <a:r>
              <a:rPr lang="en-US" dirty="0">
                <a:solidFill>
                  <a:schemeClr val="bg1"/>
                </a:solidFill>
              </a:rPr>
              <a:t>Average 3-Fold CV Score: -0.0005854434393655072 </a:t>
            </a:r>
          </a:p>
          <a:p>
            <a:pPr lvl="1"/>
            <a:r>
              <a:rPr lang="en-US" dirty="0">
                <a:solidFill>
                  <a:schemeClr val="bg1"/>
                </a:solidFill>
              </a:rPr>
              <a:t>Average 5-Fold CV Score: 0.363855096420143</a:t>
            </a:r>
          </a:p>
          <a:p>
            <a:pPr lvl="1"/>
            <a:r>
              <a:rPr lang="en-US" dirty="0">
                <a:solidFill>
                  <a:schemeClr val="bg1"/>
                </a:solidFill>
              </a:rPr>
              <a:t> Average 10-Fold CV Score: 0.27491891175679484</a:t>
            </a:r>
          </a:p>
          <a:p>
            <a:pPr marL="0" indent="0">
              <a:buNone/>
            </a:pPr>
            <a:endParaRPr lang="en-US" dirty="0">
              <a:solidFill>
                <a:schemeClr val="bg1"/>
              </a:solidFill>
            </a:endParaRPr>
          </a:p>
          <a:p>
            <a:r>
              <a:rPr lang="en-US" dirty="0">
                <a:solidFill>
                  <a:schemeClr val="bg1"/>
                </a:solidFill>
              </a:rPr>
              <a:t>Second Set</a:t>
            </a:r>
          </a:p>
          <a:p>
            <a:pPr lvl="1"/>
            <a:r>
              <a:rPr lang="en-US" dirty="0">
                <a:solidFill>
                  <a:schemeClr val="bg1"/>
                </a:solidFill>
              </a:rPr>
              <a:t>R^2: 0.17774830121027307 </a:t>
            </a:r>
          </a:p>
          <a:p>
            <a:pPr lvl="1"/>
            <a:r>
              <a:rPr lang="en-US" dirty="0">
                <a:solidFill>
                  <a:schemeClr val="bg1"/>
                </a:solidFill>
              </a:rPr>
              <a:t>Root Mean Squared Error: 0.45299245868344784</a:t>
            </a:r>
          </a:p>
          <a:p>
            <a:pPr lvl="1"/>
            <a:r>
              <a:rPr lang="en-US" dirty="0">
                <a:solidFill>
                  <a:schemeClr val="bg1"/>
                </a:solidFill>
              </a:rPr>
              <a:t>Average 3-Fold CV Score: 0.17165039543170943 </a:t>
            </a:r>
          </a:p>
          <a:p>
            <a:pPr lvl="1"/>
            <a:r>
              <a:rPr lang="en-US" dirty="0">
                <a:solidFill>
                  <a:schemeClr val="bg1"/>
                </a:solidFill>
              </a:rPr>
              <a:t>Average 5-Fold CV Score: 0.17170279127554944 </a:t>
            </a:r>
          </a:p>
          <a:p>
            <a:pPr lvl="1"/>
            <a:r>
              <a:rPr lang="en-US" dirty="0">
                <a:solidFill>
                  <a:schemeClr val="bg1"/>
                </a:solidFill>
              </a:rPr>
              <a:t>Average 10-Fold CV Score: 0.17153506249619058</a:t>
            </a:r>
          </a:p>
        </p:txBody>
      </p:sp>
    </p:spTree>
    <p:extLst>
      <p:ext uri="{BB962C8B-B14F-4D97-AF65-F5344CB8AC3E}">
        <p14:creationId xmlns:p14="http://schemas.microsoft.com/office/powerpoint/2010/main" val="402353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958E-1124-4245-93D6-3E87B8746A52}"/>
              </a:ext>
            </a:extLst>
          </p:cNvPr>
          <p:cNvSpPr>
            <a:spLocks noGrp="1"/>
          </p:cNvSpPr>
          <p:nvPr>
            <p:ph type="title"/>
          </p:nvPr>
        </p:nvSpPr>
        <p:spPr/>
        <p:txBody>
          <a:bodyPr/>
          <a:lstStyle/>
          <a:p>
            <a:r>
              <a:rPr lang="en-US" dirty="0">
                <a:solidFill>
                  <a:schemeClr val="bg1"/>
                </a:solidFill>
              </a:rPr>
              <a:t>Lasso</a:t>
            </a:r>
          </a:p>
        </p:txBody>
      </p:sp>
      <p:pic>
        <p:nvPicPr>
          <p:cNvPr id="6" name="Picture Placeholder 5">
            <a:extLst>
              <a:ext uri="{FF2B5EF4-FFF2-40B4-BE49-F238E27FC236}">
                <a16:creationId xmlns:a16="http://schemas.microsoft.com/office/drawing/2014/main" id="{041527B3-8B61-D246-85F0-EC5C7CAD3AD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338" r="4338"/>
          <a:stretch>
            <a:fillRect/>
          </a:stretch>
        </p:blipFill>
        <p:spPr/>
      </p:pic>
      <p:sp>
        <p:nvSpPr>
          <p:cNvPr id="4" name="Text Placeholder 3">
            <a:extLst>
              <a:ext uri="{FF2B5EF4-FFF2-40B4-BE49-F238E27FC236}">
                <a16:creationId xmlns:a16="http://schemas.microsoft.com/office/drawing/2014/main" id="{E88E2A53-1909-804E-AF37-21E51EB01EE6}"/>
              </a:ext>
            </a:extLst>
          </p:cNvPr>
          <p:cNvSpPr>
            <a:spLocks noGrp="1"/>
          </p:cNvSpPr>
          <p:nvPr>
            <p:ph type="body" sz="half" idx="2"/>
          </p:nvPr>
        </p:nvSpPr>
        <p:spPr/>
        <p:txBody>
          <a:bodyPr/>
          <a:lstStyle/>
          <a:p>
            <a:r>
              <a:rPr lang="en-US" sz="2400" dirty="0">
                <a:solidFill>
                  <a:schemeClr val="bg1"/>
                </a:solidFill>
              </a:rPr>
              <a:t>First Set</a:t>
            </a:r>
          </a:p>
          <a:p>
            <a:pPr lvl="1"/>
            <a:r>
              <a:rPr lang="en-US" sz="2000" dirty="0" err="1">
                <a:solidFill>
                  <a:schemeClr val="bg1"/>
                </a:solidFill>
              </a:rPr>
              <a:t>Lasso_coef</a:t>
            </a:r>
            <a:r>
              <a:rPr lang="en-US" sz="2000" dirty="0">
                <a:solidFill>
                  <a:schemeClr val="bg1"/>
                </a:solidFill>
              </a:rPr>
              <a:t> - [-0. -0. 0.88956927]</a:t>
            </a:r>
          </a:p>
          <a:p>
            <a:pPr lvl="1"/>
            <a:r>
              <a:rPr lang="en-US" sz="2000" dirty="0">
                <a:solidFill>
                  <a:schemeClr val="bg1"/>
                </a:solidFill>
              </a:rPr>
              <a:t>Lasso score: 0.830079301939818</a:t>
            </a:r>
          </a:p>
          <a:p>
            <a:endParaRPr lang="en-US" dirty="0"/>
          </a:p>
        </p:txBody>
      </p:sp>
    </p:spTree>
    <p:extLst>
      <p:ext uri="{BB962C8B-B14F-4D97-AF65-F5344CB8AC3E}">
        <p14:creationId xmlns:p14="http://schemas.microsoft.com/office/powerpoint/2010/main" val="1303015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7DC79A-19DD-FE47-983A-7A211BE43DD5}"/>
              </a:ext>
            </a:extLst>
          </p:cNvPr>
          <p:cNvSpPr>
            <a:spLocks noGrp="1"/>
          </p:cNvSpPr>
          <p:nvPr>
            <p:ph type="title"/>
          </p:nvPr>
        </p:nvSpPr>
        <p:spPr/>
        <p:txBody>
          <a:bodyPr/>
          <a:lstStyle/>
          <a:p>
            <a:r>
              <a:rPr lang="en-US" dirty="0">
                <a:solidFill>
                  <a:schemeClr val="bg1"/>
                </a:solidFill>
              </a:rPr>
              <a:t>Lasso</a:t>
            </a:r>
          </a:p>
        </p:txBody>
      </p:sp>
      <p:sp>
        <p:nvSpPr>
          <p:cNvPr id="6" name="Content Placeholder 5">
            <a:extLst>
              <a:ext uri="{FF2B5EF4-FFF2-40B4-BE49-F238E27FC236}">
                <a16:creationId xmlns:a16="http://schemas.microsoft.com/office/drawing/2014/main" id="{C8DC9C1C-5FF9-6547-A6C9-33D6114DA7CC}"/>
              </a:ext>
            </a:extLst>
          </p:cNvPr>
          <p:cNvSpPr>
            <a:spLocks noGrp="1"/>
          </p:cNvSpPr>
          <p:nvPr>
            <p:ph idx="1"/>
          </p:nvPr>
        </p:nvSpPr>
        <p:spPr/>
        <p:txBody>
          <a:bodyPr>
            <a:normAutofit fontScale="92500" lnSpcReduction="10000"/>
          </a:bodyPr>
          <a:lstStyle/>
          <a:p>
            <a:r>
              <a:rPr lang="en-US" b="1" dirty="0">
                <a:solidFill>
                  <a:schemeClr val="bg1"/>
                </a:solidFill>
              </a:rPr>
              <a:t>Lasso:</a:t>
            </a:r>
            <a:r>
              <a:rPr lang="en-US" dirty="0">
                <a:solidFill>
                  <a:schemeClr val="bg1"/>
                </a:solidFill>
              </a:rPr>
              <a:t> Along with shrinking coefficients, lasso performs feature selection as well. Some of the coefficients become exactly zero, which is equivalent to the particular feature being excluded from the model.</a:t>
            </a:r>
          </a:p>
          <a:p>
            <a:r>
              <a:rPr lang="en-US" b="1" dirty="0">
                <a:solidFill>
                  <a:schemeClr val="bg1"/>
                </a:solidFill>
              </a:rPr>
              <a:t>Lasso:</a:t>
            </a:r>
            <a:r>
              <a:rPr lang="en-US" dirty="0">
                <a:solidFill>
                  <a:schemeClr val="bg1"/>
                </a:solidFill>
              </a:rPr>
              <a:t> Since it provides </a:t>
            </a:r>
            <a:r>
              <a:rPr lang="en-US" i="1" dirty="0">
                <a:solidFill>
                  <a:schemeClr val="bg1"/>
                </a:solidFill>
              </a:rPr>
              <a:t>sparse solutions</a:t>
            </a:r>
            <a:r>
              <a:rPr lang="en-US" dirty="0">
                <a:solidFill>
                  <a:schemeClr val="bg1"/>
                </a:solidFill>
              </a:rPr>
              <a:t>, it is generally the model of choice (or some variant of this concept) for modelling cases where the #features are in millions or more. In such a case, getting a sparse solution is of great computational advantage as the features with zero coefficients can simply be ignored</a:t>
            </a:r>
          </a:p>
          <a:p>
            <a:r>
              <a:rPr lang="en-US" b="1" dirty="0">
                <a:solidFill>
                  <a:schemeClr val="bg1"/>
                </a:solidFill>
              </a:rPr>
              <a:t>Lasso:</a:t>
            </a:r>
            <a:r>
              <a:rPr lang="en-US" dirty="0">
                <a:solidFill>
                  <a:schemeClr val="bg1"/>
                </a:solidFill>
              </a:rPr>
              <a:t> It arbitrarily selects any one feature among the highly correlated ones and reduced the coefficients of the rest to zero. Also, the chosen variable changes randomly with change in model parameters. This generally doesn’t work that well as compared to ridge regression.</a:t>
            </a:r>
          </a:p>
          <a:p>
            <a:endParaRPr lang="en-US" dirty="0"/>
          </a:p>
          <a:p>
            <a:pPr marL="0" indent="0">
              <a:buNone/>
            </a:pPr>
            <a:endParaRPr lang="en-US" dirty="0"/>
          </a:p>
        </p:txBody>
      </p:sp>
    </p:spTree>
    <p:extLst>
      <p:ext uri="{BB962C8B-B14F-4D97-AF65-F5344CB8AC3E}">
        <p14:creationId xmlns:p14="http://schemas.microsoft.com/office/powerpoint/2010/main" val="668225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8F3A-9DBF-E34E-AD85-3A5BE02991AC}"/>
              </a:ext>
            </a:extLst>
          </p:cNvPr>
          <p:cNvSpPr>
            <a:spLocks noGrp="1"/>
          </p:cNvSpPr>
          <p:nvPr>
            <p:ph type="title"/>
          </p:nvPr>
        </p:nvSpPr>
        <p:spPr/>
        <p:txBody>
          <a:bodyPr/>
          <a:lstStyle/>
          <a:p>
            <a:r>
              <a:rPr lang="en-US" dirty="0">
                <a:solidFill>
                  <a:schemeClr val="bg1"/>
                </a:solidFill>
              </a:rPr>
              <a:t>Ridge</a:t>
            </a:r>
            <a:r>
              <a:rPr lang="en-US" dirty="0"/>
              <a:t> </a:t>
            </a:r>
          </a:p>
        </p:txBody>
      </p:sp>
      <p:sp>
        <p:nvSpPr>
          <p:cNvPr id="3" name="Content Placeholder 2">
            <a:extLst>
              <a:ext uri="{FF2B5EF4-FFF2-40B4-BE49-F238E27FC236}">
                <a16:creationId xmlns:a16="http://schemas.microsoft.com/office/drawing/2014/main" id="{34F13770-4A24-F040-9671-959199352350}"/>
              </a:ext>
            </a:extLst>
          </p:cNvPr>
          <p:cNvSpPr>
            <a:spLocks noGrp="1"/>
          </p:cNvSpPr>
          <p:nvPr>
            <p:ph idx="1"/>
          </p:nvPr>
        </p:nvSpPr>
        <p:spPr/>
        <p:txBody>
          <a:bodyPr/>
          <a:lstStyle/>
          <a:p>
            <a:r>
              <a:rPr lang="en-US" b="1" dirty="0">
                <a:solidFill>
                  <a:schemeClr val="bg1"/>
                </a:solidFill>
              </a:rPr>
              <a:t>Ridge:</a:t>
            </a:r>
            <a:r>
              <a:rPr lang="en-US" dirty="0">
                <a:solidFill>
                  <a:schemeClr val="bg1"/>
                </a:solidFill>
              </a:rPr>
              <a:t> It includes all (or none) of the features in the model. Thus, the major advantage of ridge regression is coefficient shrinkage and reducing model complexity.</a:t>
            </a:r>
          </a:p>
          <a:p>
            <a:r>
              <a:rPr lang="en-US" b="1" dirty="0">
                <a:solidFill>
                  <a:schemeClr val="bg1"/>
                </a:solidFill>
              </a:rPr>
              <a:t>Ridge:</a:t>
            </a:r>
            <a:r>
              <a:rPr lang="en-US" dirty="0">
                <a:solidFill>
                  <a:schemeClr val="bg1"/>
                </a:solidFill>
              </a:rPr>
              <a:t> It is majorly used to </a:t>
            </a:r>
            <a:r>
              <a:rPr lang="en-US" i="1" dirty="0">
                <a:solidFill>
                  <a:schemeClr val="bg1"/>
                </a:solidFill>
              </a:rPr>
              <a:t>prevent overfitting</a:t>
            </a:r>
            <a:r>
              <a:rPr lang="en-US" dirty="0">
                <a:solidFill>
                  <a:schemeClr val="bg1"/>
                </a:solidFill>
              </a:rPr>
              <a:t>. Since it includes all the features, it is not very useful in case of exorbitantly high #features, say in millions, as it will pose computational challenges.</a:t>
            </a:r>
          </a:p>
          <a:p>
            <a:r>
              <a:rPr lang="en-US" b="1" dirty="0">
                <a:solidFill>
                  <a:schemeClr val="bg1"/>
                </a:solidFill>
              </a:rPr>
              <a:t>Ridge:</a:t>
            </a:r>
            <a:r>
              <a:rPr lang="en-US" dirty="0">
                <a:solidFill>
                  <a:schemeClr val="bg1"/>
                </a:solidFill>
              </a:rPr>
              <a:t> It generally works well even in presence of highly correlated features as it will include all of them in the model but the coefficients will be distributed among them depending on the correlation.</a:t>
            </a:r>
          </a:p>
          <a:p>
            <a:pPr marL="0" indent="0">
              <a:buNone/>
            </a:pPr>
            <a:endParaRPr lang="en-US" dirty="0"/>
          </a:p>
        </p:txBody>
      </p:sp>
    </p:spTree>
    <p:extLst>
      <p:ext uri="{BB962C8B-B14F-4D97-AF65-F5344CB8AC3E}">
        <p14:creationId xmlns:p14="http://schemas.microsoft.com/office/powerpoint/2010/main" val="3499968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FC4F-F9A4-564C-BD45-259A64D3EC25}"/>
              </a:ext>
            </a:extLst>
          </p:cNvPr>
          <p:cNvSpPr>
            <a:spLocks noGrp="1"/>
          </p:cNvSpPr>
          <p:nvPr>
            <p:ph type="title"/>
          </p:nvPr>
        </p:nvSpPr>
        <p:spPr/>
        <p:txBody>
          <a:bodyPr/>
          <a:lstStyle/>
          <a:p>
            <a:r>
              <a:rPr lang="en-US" dirty="0">
                <a:solidFill>
                  <a:schemeClr val="bg1"/>
                </a:solidFill>
              </a:rPr>
              <a:t>Ridge</a:t>
            </a:r>
          </a:p>
        </p:txBody>
      </p:sp>
      <p:sp>
        <p:nvSpPr>
          <p:cNvPr id="3" name="Text Placeholder 2">
            <a:extLst>
              <a:ext uri="{FF2B5EF4-FFF2-40B4-BE49-F238E27FC236}">
                <a16:creationId xmlns:a16="http://schemas.microsoft.com/office/drawing/2014/main" id="{1051738B-FCD4-AE42-9F2B-66B678241591}"/>
              </a:ext>
            </a:extLst>
          </p:cNvPr>
          <p:cNvSpPr>
            <a:spLocks noGrp="1"/>
          </p:cNvSpPr>
          <p:nvPr>
            <p:ph type="body" idx="1"/>
          </p:nvPr>
        </p:nvSpPr>
        <p:spPr/>
        <p:txBody>
          <a:bodyPr/>
          <a:lstStyle/>
          <a:p>
            <a:r>
              <a:rPr lang="en-US" dirty="0"/>
              <a:t>First Set</a:t>
            </a:r>
          </a:p>
        </p:txBody>
      </p:sp>
      <p:pic>
        <p:nvPicPr>
          <p:cNvPr id="8" name="Content Placeholder 7">
            <a:extLst>
              <a:ext uri="{FF2B5EF4-FFF2-40B4-BE49-F238E27FC236}">
                <a16:creationId xmlns:a16="http://schemas.microsoft.com/office/drawing/2014/main" id="{CB127BA1-4A24-A04D-B9D6-FF7A72694A0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97575" y="2454670"/>
            <a:ext cx="5681753" cy="3449899"/>
          </a:xfrm>
        </p:spPr>
      </p:pic>
      <p:sp>
        <p:nvSpPr>
          <p:cNvPr id="5" name="Text Placeholder 4">
            <a:extLst>
              <a:ext uri="{FF2B5EF4-FFF2-40B4-BE49-F238E27FC236}">
                <a16:creationId xmlns:a16="http://schemas.microsoft.com/office/drawing/2014/main" id="{CFA52873-0F14-AC41-8B69-268C1F7BED12}"/>
              </a:ext>
            </a:extLst>
          </p:cNvPr>
          <p:cNvSpPr>
            <a:spLocks noGrp="1"/>
          </p:cNvSpPr>
          <p:nvPr>
            <p:ph type="body" sz="quarter" idx="3"/>
          </p:nvPr>
        </p:nvSpPr>
        <p:spPr/>
        <p:txBody>
          <a:bodyPr/>
          <a:lstStyle/>
          <a:p>
            <a:r>
              <a:rPr lang="en-US" dirty="0"/>
              <a:t>Second Set</a:t>
            </a:r>
          </a:p>
        </p:txBody>
      </p:sp>
      <p:pic>
        <p:nvPicPr>
          <p:cNvPr id="10" name="Content Placeholder 9">
            <a:extLst>
              <a:ext uri="{FF2B5EF4-FFF2-40B4-BE49-F238E27FC236}">
                <a16:creationId xmlns:a16="http://schemas.microsoft.com/office/drawing/2014/main" id="{FCA6E118-E05D-3E4E-A135-797835E60CA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257408" y="2445145"/>
            <a:ext cx="5235847" cy="3459424"/>
          </a:xfrm>
        </p:spPr>
      </p:pic>
    </p:spTree>
    <p:extLst>
      <p:ext uri="{BB962C8B-B14F-4D97-AF65-F5344CB8AC3E}">
        <p14:creationId xmlns:p14="http://schemas.microsoft.com/office/powerpoint/2010/main" val="2434513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8035-9955-7D44-AC88-BA72D450A32C}"/>
              </a:ext>
            </a:extLst>
          </p:cNvPr>
          <p:cNvSpPr>
            <a:spLocks noGrp="1"/>
          </p:cNvSpPr>
          <p:nvPr>
            <p:ph type="title"/>
          </p:nvPr>
        </p:nvSpPr>
        <p:spPr/>
        <p:txBody>
          <a:bodyPr/>
          <a:lstStyle/>
          <a:p>
            <a:r>
              <a:rPr lang="en-US" dirty="0">
                <a:solidFill>
                  <a:schemeClr val="bg1"/>
                </a:solidFill>
              </a:rPr>
              <a:t>ROC Curve</a:t>
            </a:r>
          </a:p>
        </p:txBody>
      </p:sp>
      <p:pic>
        <p:nvPicPr>
          <p:cNvPr id="6" name="Content Placeholder 5">
            <a:extLst>
              <a:ext uri="{FF2B5EF4-FFF2-40B4-BE49-F238E27FC236}">
                <a16:creationId xmlns:a16="http://schemas.microsoft.com/office/drawing/2014/main" id="{51E4FED2-09D4-9A4B-95E8-6A48560B0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0519" y="1510644"/>
            <a:ext cx="6736115" cy="4531568"/>
          </a:xfrm>
        </p:spPr>
      </p:pic>
      <p:sp>
        <p:nvSpPr>
          <p:cNvPr id="4" name="Text Placeholder 3">
            <a:extLst>
              <a:ext uri="{FF2B5EF4-FFF2-40B4-BE49-F238E27FC236}">
                <a16:creationId xmlns:a16="http://schemas.microsoft.com/office/drawing/2014/main" id="{2AABB189-1FC0-C545-BA80-2E9543F5B368}"/>
              </a:ext>
            </a:extLst>
          </p:cNvPr>
          <p:cNvSpPr>
            <a:spLocks noGrp="1"/>
          </p:cNvSpPr>
          <p:nvPr>
            <p:ph type="body" sz="half" idx="2"/>
          </p:nvPr>
        </p:nvSpPr>
        <p:spPr>
          <a:xfrm>
            <a:off x="839788" y="2057400"/>
            <a:ext cx="3932237" cy="4800600"/>
          </a:xfrm>
        </p:spPr>
        <p:txBody>
          <a:bodyPr>
            <a:noAutofit/>
          </a:bodyPr>
          <a:lstStyle/>
          <a:p>
            <a:r>
              <a:rPr lang="en-US" sz="2000" dirty="0">
                <a:solidFill>
                  <a:schemeClr val="bg1"/>
                </a:solidFill>
              </a:rPr>
              <a:t>An ROC curve is the most commonly used way to </a:t>
            </a:r>
            <a:r>
              <a:rPr lang="en-US" sz="2000" b="1" dirty="0">
                <a:solidFill>
                  <a:schemeClr val="bg1"/>
                </a:solidFill>
              </a:rPr>
              <a:t>visualize the performance of a binary classifier</a:t>
            </a:r>
            <a:r>
              <a:rPr lang="en-US" sz="2000" dirty="0">
                <a:solidFill>
                  <a:schemeClr val="bg1"/>
                </a:solidFill>
              </a:rPr>
              <a:t>, and AUC is (arguably) the best way to </a:t>
            </a:r>
            <a:r>
              <a:rPr lang="en-US" sz="2000" b="1" dirty="0">
                <a:solidFill>
                  <a:schemeClr val="bg1"/>
                </a:solidFill>
              </a:rPr>
              <a:t>summarize its performance in a single number</a:t>
            </a:r>
          </a:p>
          <a:p>
            <a:endParaRPr lang="en-US" sz="2000" b="1" dirty="0">
              <a:solidFill>
                <a:schemeClr val="bg1"/>
              </a:solidFill>
            </a:endParaRPr>
          </a:p>
          <a:p>
            <a:r>
              <a:rPr lang="en-US" sz="2000" b="1" dirty="0">
                <a:solidFill>
                  <a:schemeClr val="bg1"/>
                </a:solidFill>
              </a:rPr>
              <a:t>The larger the area under the curve the better the model</a:t>
            </a:r>
          </a:p>
          <a:p>
            <a:endParaRPr lang="en-US" sz="2000" b="1" dirty="0">
              <a:solidFill>
                <a:schemeClr val="bg1"/>
              </a:solidFill>
            </a:endParaRPr>
          </a:p>
          <a:p>
            <a:r>
              <a:rPr lang="en-US" sz="2000" dirty="0">
                <a:solidFill>
                  <a:schemeClr val="bg1"/>
                </a:solidFill>
              </a:rPr>
              <a:t>AUC: 0.7412463304613475</a:t>
            </a:r>
          </a:p>
          <a:p>
            <a:r>
              <a:rPr lang="en-US" sz="2000" dirty="0">
                <a:solidFill>
                  <a:schemeClr val="bg1"/>
                </a:solidFill>
              </a:rPr>
              <a:t> AUC scores computed using 5-fold cross-validation: [0.73847596 0.7391744 0.76112723 0.72931592 0.73220781]</a:t>
            </a:r>
          </a:p>
        </p:txBody>
      </p:sp>
    </p:spTree>
    <p:extLst>
      <p:ext uri="{BB962C8B-B14F-4D97-AF65-F5344CB8AC3E}">
        <p14:creationId xmlns:p14="http://schemas.microsoft.com/office/powerpoint/2010/main" val="3547578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E1BE-EC20-1549-94BC-9CB09550D9B5}"/>
              </a:ext>
            </a:extLst>
          </p:cNvPr>
          <p:cNvSpPr>
            <a:spLocks noGrp="1"/>
          </p:cNvSpPr>
          <p:nvPr>
            <p:ph type="title"/>
          </p:nvPr>
        </p:nvSpPr>
        <p:spPr/>
        <p:txBody>
          <a:bodyPr/>
          <a:lstStyle/>
          <a:p>
            <a:r>
              <a:rPr lang="en-US" dirty="0">
                <a:solidFill>
                  <a:schemeClr val="bg1"/>
                </a:solidFill>
              </a:rPr>
              <a:t>Logistic Regression</a:t>
            </a:r>
          </a:p>
        </p:txBody>
      </p:sp>
      <p:pic>
        <p:nvPicPr>
          <p:cNvPr id="10" name="Content Placeholder 9">
            <a:extLst>
              <a:ext uri="{FF2B5EF4-FFF2-40B4-BE49-F238E27FC236}">
                <a16:creationId xmlns:a16="http://schemas.microsoft.com/office/drawing/2014/main" id="{CE03A4DF-4C7E-7942-8BFC-B338B3F6B3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33953"/>
            <a:ext cx="7315200" cy="5198959"/>
          </a:xfrm>
        </p:spPr>
      </p:pic>
    </p:spTree>
    <p:extLst>
      <p:ext uri="{BB962C8B-B14F-4D97-AF65-F5344CB8AC3E}">
        <p14:creationId xmlns:p14="http://schemas.microsoft.com/office/powerpoint/2010/main" val="348887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333375" y="1002347"/>
            <a:ext cx="5353050" cy="4369753"/>
          </a:xfrm>
        </p:spPr>
        <p:txBody>
          <a:bodyPr>
            <a:noAutofit/>
          </a:bodyPr>
          <a:lstStyle/>
          <a:p>
            <a:pPr algn="ctr"/>
            <a:r>
              <a:rPr lang="en-US" sz="7200">
                <a:solidFill>
                  <a:schemeClr val="bg1"/>
                </a:solidFill>
                <a:latin typeface="Andalus" panose="02020603050405020304" pitchFamily="18" charset="-78"/>
                <a:cs typeface="Andalus" panose="02020603050405020304" pitchFamily="18" charset="-78"/>
              </a:rPr>
              <a:t>METHOD 1:</a:t>
            </a:r>
            <a:br>
              <a:rPr lang="en-US" sz="7200">
                <a:solidFill>
                  <a:schemeClr val="bg1"/>
                </a:solidFill>
                <a:latin typeface="Andalus" panose="02020603050405020304" pitchFamily="18" charset="-78"/>
                <a:cs typeface="Andalus" panose="02020603050405020304" pitchFamily="18" charset="-78"/>
              </a:rPr>
            </a:br>
            <a:r>
              <a:rPr lang="en-US" sz="7200">
                <a:solidFill>
                  <a:schemeClr val="bg1"/>
                </a:solidFill>
                <a:latin typeface="Andalus" panose="02020603050405020304" pitchFamily="18" charset="-78"/>
                <a:cs typeface="Andalus" panose="02020603050405020304" pitchFamily="18" charset="-78"/>
              </a:rPr>
              <a:t>GUESSING</a:t>
            </a:r>
          </a:p>
        </p:txBody>
      </p:sp>
      <p:sp>
        <p:nvSpPr>
          <p:cNvPr id="3" name="Rectangle 2">
            <a:extLst>
              <a:ext uri="{FF2B5EF4-FFF2-40B4-BE49-F238E27FC236}">
                <a16:creationId xmlns:a16="http://schemas.microsoft.com/office/drawing/2014/main" id="{62A5D146-1760-4326-94C8-4E990A1ADBA2}"/>
              </a:ext>
            </a:extLst>
          </p:cNvPr>
          <p:cNvSpPr/>
          <p:nvPr/>
        </p:nvSpPr>
        <p:spPr>
          <a:xfrm>
            <a:off x="6019800" y="0"/>
            <a:ext cx="61722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Image result for Brain icon">
            <a:extLst>
              <a:ext uri="{FF2B5EF4-FFF2-40B4-BE49-F238E27FC236}">
                <a16:creationId xmlns:a16="http://schemas.microsoft.com/office/drawing/2014/main" id="{513D22F7-6A49-4DD6-AC43-0DA3A480A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456" y="1833320"/>
            <a:ext cx="3191360" cy="319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436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838200" y="183197"/>
            <a:ext cx="10483392" cy="6674803"/>
          </a:xfrm>
        </p:spPr>
        <p:txBody>
          <a:bodyPr>
            <a:noAutofit/>
          </a:bodyPr>
          <a:lstStyle/>
          <a:p>
            <a:pPr algn="ctr"/>
            <a:r>
              <a:rPr lang="en-US" sz="7200" dirty="0">
                <a:solidFill>
                  <a:schemeClr val="bg1"/>
                </a:solidFill>
                <a:latin typeface="Andalus" panose="02020603050405020304" pitchFamily="18" charset="-78"/>
                <a:cs typeface="Andalus" panose="02020603050405020304" pitchFamily="18" charset="-78"/>
              </a:rPr>
              <a:t>Germany!</a:t>
            </a:r>
          </a:p>
        </p:txBody>
      </p:sp>
    </p:spTree>
    <p:extLst>
      <p:ext uri="{BB962C8B-B14F-4D97-AF65-F5344CB8AC3E}">
        <p14:creationId xmlns:p14="http://schemas.microsoft.com/office/powerpoint/2010/main" val="1442913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Andalus" panose="02020603050405020304" pitchFamily="18" charset="-78"/>
                <a:cs typeface="Andalus" panose="02020603050405020304" pitchFamily="18" charset="-78"/>
              </a:rPr>
              <a:t>FINAL PREDICTIONS</a:t>
            </a:r>
          </a:p>
        </p:txBody>
      </p:sp>
      <p:pic>
        <p:nvPicPr>
          <p:cNvPr id="4" name="Picture 4" descr="Image result for Brain icon">
            <a:extLst>
              <a:ext uri="{FF2B5EF4-FFF2-40B4-BE49-F238E27FC236}">
                <a16:creationId xmlns:a16="http://schemas.microsoft.com/office/drawing/2014/main" id="{E1FAC33E-2FD5-43C6-B222-ECA313B3A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85" y="1662191"/>
            <a:ext cx="1875295" cy="18752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machine learning icon">
            <a:extLst>
              <a:ext uri="{FF2B5EF4-FFF2-40B4-BE49-F238E27FC236}">
                <a16:creationId xmlns:a16="http://schemas.microsoft.com/office/drawing/2014/main" id="{C8515848-CF07-4489-9EC4-469BF12EA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848" y="4456406"/>
            <a:ext cx="1664779" cy="16647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black twitter icon">
            <a:extLst>
              <a:ext uri="{FF2B5EF4-FFF2-40B4-BE49-F238E27FC236}">
                <a16:creationId xmlns:a16="http://schemas.microsoft.com/office/drawing/2014/main" id="{794B7AF7-4220-4EBD-9F60-126CE13C0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81" y="4107719"/>
            <a:ext cx="2499102" cy="24991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Python Icon">
            <a:extLst>
              <a:ext uri="{FF2B5EF4-FFF2-40B4-BE49-F238E27FC236}">
                <a16:creationId xmlns:a16="http://schemas.microsoft.com/office/drawing/2014/main" id="{4DB7A7EA-2391-41C2-AC22-475583CE3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3342" y="1733997"/>
            <a:ext cx="1664779" cy="16647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lag of England.svg">
            <a:extLst>
              <a:ext uri="{FF2B5EF4-FFF2-40B4-BE49-F238E27FC236}">
                <a16:creationId xmlns:a16="http://schemas.microsoft.com/office/drawing/2014/main" id="{C73155FA-FF0F-4CDD-A5AB-AD0E035A2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015" y="1965725"/>
            <a:ext cx="1907065" cy="1144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lag of Senegal.svg">
            <a:extLst>
              <a:ext uri="{FF2B5EF4-FFF2-40B4-BE49-F238E27FC236}">
                <a16:creationId xmlns:a16="http://schemas.microsoft.com/office/drawing/2014/main" id="{A5159563-BA9B-4031-BFF2-A90188FC76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015" y="4670180"/>
            <a:ext cx="1875296" cy="1250197"/>
          </a:xfrm>
          <a:prstGeom prst="rect">
            <a:avLst/>
          </a:prstGeom>
          <a:noFill/>
          <a:extLst>
            <a:ext uri="{909E8E84-426E-40DD-AFC4-6F175D3DCCD1}">
              <a14:hiddenFill xmlns:a14="http://schemas.microsoft.com/office/drawing/2010/main">
                <a:solidFill>
                  <a:srgbClr val="FFFFFF"/>
                </a:solidFill>
              </a14:hiddenFill>
            </a:ext>
          </a:extLst>
        </p:spPr>
      </p:pic>
      <p:sp>
        <p:nvSpPr>
          <p:cNvPr id="3" name="Equals 2">
            <a:extLst>
              <a:ext uri="{FF2B5EF4-FFF2-40B4-BE49-F238E27FC236}">
                <a16:creationId xmlns:a16="http://schemas.microsoft.com/office/drawing/2014/main" id="{1C53E531-2AB9-452F-B127-5E5E93A700E8}"/>
              </a:ext>
            </a:extLst>
          </p:cNvPr>
          <p:cNvSpPr/>
          <p:nvPr/>
        </p:nvSpPr>
        <p:spPr>
          <a:xfrm>
            <a:off x="2856018" y="2433233"/>
            <a:ext cx="433952" cy="371959"/>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Equals 10">
            <a:extLst>
              <a:ext uri="{FF2B5EF4-FFF2-40B4-BE49-F238E27FC236}">
                <a16:creationId xmlns:a16="http://schemas.microsoft.com/office/drawing/2014/main" id="{762C259E-57A3-4B12-8D33-D6DBB8CAB623}"/>
              </a:ext>
            </a:extLst>
          </p:cNvPr>
          <p:cNvSpPr/>
          <p:nvPr/>
        </p:nvSpPr>
        <p:spPr>
          <a:xfrm>
            <a:off x="2872808" y="5180307"/>
            <a:ext cx="433952" cy="371959"/>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Equals 11">
            <a:extLst>
              <a:ext uri="{FF2B5EF4-FFF2-40B4-BE49-F238E27FC236}">
                <a16:creationId xmlns:a16="http://schemas.microsoft.com/office/drawing/2014/main" id="{CE785734-BAC1-46CE-8CFD-908C6DB4E904}"/>
              </a:ext>
            </a:extLst>
          </p:cNvPr>
          <p:cNvSpPr/>
          <p:nvPr/>
        </p:nvSpPr>
        <p:spPr>
          <a:xfrm>
            <a:off x="8374961" y="2355743"/>
            <a:ext cx="433952" cy="371959"/>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Equals 12">
            <a:extLst>
              <a:ext uri="{FF2B5EF4-FFF2-40B4-BE49-F238E27FC236}">
                <a16:creationId xmlns:a16="http://schemas.microsoft.com/office/drawing/2014/main" id="{8B475638-D526-4D79-BFD5-1F3742E4AC9D}"/>
              </a:ext>
            </a:extLst>
          </p:cNvPr>
          <p:cNvSpPr/>
          <p:nvPr/>
        </p:nvSpPr>
        <p:spPr>
          <a:xfrm>
            <a:off x="8391751" y="5102817"/>
            <a:ext cx="433952" cy="371959"/>
          </a:xfrm>
          <a:prstGeom prst="mathEqual">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4" name="Picture 2" descr="Flag of France">
            <a:extLst>
              <a:ext uri="{FF2B5EF4-FFF2-40B4-BE49-F238E27FC236}">
                <a16:creationId xmlns:a16="http://schemas.microsoft.com/office/drawing/2014/main" id="{ACE4C517-B901-4128-B280-C0C10EC52A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2130" y="1871315"/>
            <a:ext cx="1856374" cy="12386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B2CD813-B819-8449-94F6-8CFF9809CCF4}"/>
              </a:ext>
            </a:extLst>
          </p:cNvPr>
          <p:cNvPicPr>
            <a:picLocks noChangeAspect="1"/>
          </p:cNvPicPr>
          <p:nvPr/>
        </p:nvPicPr>
        <p:blipFill>
          <a:blip r:embed="rId9"/>
          <a:stretch>
            <a:fillRect/>
          </a:stretch>
        </p:blipFill>
        <p:spPr>
          <a:xfrm>
            <a:off x="9212130" y="4579240"/>
            <a:ext cx="2291428" cy="1374857"/>
          </a:xfrm>
          <a:prstGeom prst="rect">
            <a:avLst/>
          </a:prstGeom>
        </p:spPr>
      </p:pic>
    </p:spTree>
    <p:extLst>
      <p:ext uri="{BB962C8B-B14F-4D97-AF65-F5344CB8AC3E}">
        <p14:creationId xmlns:p14="http://schemas.microsoft.com/office/powerpoint/2010/main" val="2476164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9BC3FD-63DF-4FF6-9963-D3DC538D9D7A}"/>
              </a:ext>
            </a:extLst>
          </p:cNvPr>
          <p:cNvSpPr txBox="1">
            <a:spLocks/>
          </p:cNvSpPr>
          <p:nvPr/>
        </p:nvSpPr>
        <p:spPr>
          <a:xfrm>
            <a:off x="838200" y="183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Andalus" panose="02020603050405020304" pitchFamily="18" charset="-78"/>
                <a:cs typeface="Andalus" panose="02020603050405020304" pitchFamily="18" charset="-78"/>
              </a:rPr>
              <a:t>SUMMARY</a:t>
            </a:r>
          </a:p>
        </p:txBody>
      </p:sp>
      <p:sp>
        <p:nvSpPr>
          <p:cNvPr id="2" name="TextBox 1">
            <a:extLst>
              <a:ext uri="{FF2B5EF4-FFF2-40B4-BE49-F238E27FC236}">
                <a16:creationId xmlns:a16="http://schemas.microsoft.com/office/drawing/2014/main" id="{8E2CC095-1C0E-41CB-AEA9-20FCDA312105}"/>
              </a:ext>
            </a:extLst>
          </p:cNvPr>
          <p:cNvSpPr txBox="1"/>
          <p:nvPr/>
        </p:nvSpPr>
        <p:spPr>
          <a:xfrm>
            <a:off x="390525" y="1526689"/>
            <a:ext cx="10963275" cy="6124754"/>
          </a:xfrm>
          <a:prstGeom prst="rect">
            <a:avLst/>
          </a:prstGeom>
          <a:noFill/>
        </p:spPr>
        <p:txBody>
          <a:bodyPr wrap="square" rtlCol="0">
            <a:spAutoFit/>
          </a:bodyPr>
          <a:lstStyle/>
          <a:p>
            <a:r>
              <a:rPr lang="en-US" sz="2800" dirty="0">
                <a:solidFill>
                  <a:schemeClr val="bg1"/>
                </a:solidFill>
              </a:rPr>
              <a:t>1)  There is a lot of positive sentiment around underdog teams on Twitter.</a:t>
            </a:r>
          </a:p>
          <a:p>
            <a:endParaRPr lang="en-US" sz="2800" dirty="0">
              <a:solidFill>
                <a:schemeClr val="bg1"/>
              </a:solidFill>
            </a:endParaRPr>
          </a:p>
          <a:p>
            <a:r>
              <a:rPr lang="en-US" sz="2800" dirty="0">
                <a:solidFill>
                  <a:schemeClr val="bg1"/>
                </a:solidFill>
              </a:rPr>
              <a:t>2)  The richest countries aren’t the most successful.</a:t>
            </a:r>
          </a:p>
          <a:p>
            <a:endParaRPr lang="en-US" sz="2800" dirty="0">
              <a:solidFill>
                <a:schemeClr val="bg1"/>
              </a:solidFill>
            </a:endParaRPr>
          </a:p>
          <a:p>
            <a:r>
              <a:rPr lang="en-US" sz="2800" dirty="0">
                <a:solidFill>
                  <a:schemeClr val="bg1"/>
                </a:solidFill>
              </a:rPr>
              <a:t>3)  Value of players is a good indicator of success.</a:t>
            </a:r>
          </a:p>
          <a:p>
            <a:endParaRPr lang="en-US" sz="2800" dirty="0">
              <a:solidFill>
                <a:schemeClr val="bg1"/>
              </a:solidFill>
            </a:endParaRPr>
          </a:p>
          <a:p>
            <a:r>
              <a:rPr lang="en-US" sz="2800" dirty="0">
                <a:solidFill>
                  <a:schemeClr val="bg1"/>
                </a:solidFill>
              </a:rPr>
              <a:t>4)  Historically teams from Europe and South American conferences have tended to advance past group stages than other parts of the world.</a:t>
            </a:r>
          </a:p>
          <a:p>
            <a:endParaRPr lang="en-US" sz="2800" dirty="0">
              <a:solidFill>
                <a:schemeClr val="bg1"/>
              </a:solidFill>
            </a:endParaRPr>
          </a:p>
          <a:p>
            <a:r>
              <a:rPr lang="en-US" sz="2800" dirty="0">
                <a:solidFill>
                  <a:schemeClr val="bg1"/>
                </a:solidFill>
              </a:rPr>
              <a:t>5) Predicting the winners of any game is difficult with numerous unknown variables</a:t>
            </a:r>
          </a:p>
          <a:p>
            <a:endParaRPr lang="en-US" sz="2800" dirty="0">
              <a:solidFill>
                <a:schemeClr val="bg1"/>
              </a:solidFill>
            </a:endParaRPr>
          </a:p>
          <a:p>
            <a:endParaRPr lang="en-US" sz="2800" dirty="0"/>
          </a:p>
          <a:p>
            <a:endParaRPr lang="en-US" sz="2800" dirty="0"/>
          </a:p>
        </p:txBody>
      </p:sp>
    </p:spTree>
    <p:extLst>
      <p:ext uri="{BB962C8B-B14F-4D97-AF65-F5344CB8AC3E}">
        <p14:creationId xmlns:p14="http://schemas.microsoft.com/office/powerpoint/2010/main" val="3939283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838200" y="183197"/>
            <a:ext cx="10515600" cy="1325563"/>
          </a:xfrm>
        </p:spPr>
        <p:txBody>
          <a:bodyPr>
            <a:normAutofit/>
          </a:bodyPr>
          <a:lstStyle/>
          <a:p>
            <a:pPr algn="ctr"/>
            <a:r>
              <a:rPr lang="en-US" sz="4000">
                <a:solidFill>
                  <a:schemeClr val="bg1"/>
                </a:solidFill>
                <a:latin typeface="Andalus" panose="02020603050405020304" pitchFamily="18" charset="-78"/>
                <a:cs typeface="Andalus" panose="02020603050405020304" pitchFamily="18" charset="-78"/>
              </a:rPr>
              <a:t>GO ENGLAND!</a:t>
            </a:r>
          </a:p>
        </p:txBody>
      </p:sp>
      <p:pic>
        <p:nvPicPr>
          <p:cNvPr id="13" name="Picture 12">
            <a:extLst>
              <a:ext uri="{FF2B5EF4-FFF2-40B4-BE49-F238E27FC236}">
                <a16:creationId xmlns:a16="http://schemas.microsoft.com/office/drawing/2014/main" id="{6B1B679B-3331-433E-8194-12989C71F4F8}"/>
              </a:ext>
            </a:extLst>
          </p:cNvPr>
          <p:cNvPicPr>
            <a:picLocks noChangeAspect="1"/>
          </p:cNvPicPr>
          <p:nvPr/>
        </p:nvPicPr>
        <p:blipFill>
          <a:blip r:embed="rId2"/>
          <a:stretch>
            <a:fillRect/>
          </a:stretch>
        </p:blipFill>
        <p:spPr>
          <a:xfrm>
            <a:off x="393671" y="1639086"/>
            <a:ext cx="6864893" cy="4637254"/>
          </a:xfrm>
          <a:prstGeom prst="rect">
            <a:avLst/>
          </a:prstGeom>
        </p:spPr>
      </p:pic>
      <p:pic>
        <p:nvPicPr>
          <p:cNvPr id="2050" name="Picture 2" descr="Flag of England.svg">
            <a:extLst>
              <a:ext uri="{FF2B5EF4-FFF2-40B4-BE49-F238E27FC236}">
                <a16:creationId xmlns:a16="http://schemas.microsoft.com/office/drawing/2014/main" id="{531ED98C-B66B-40D9-B2E4-9A4637F06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774" y="2700337"/>
            <a:ext cx="3837895" cy="2302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119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333375" y="1002347"/>
            <a:ext cx="5353050" cy="4369753"/>
          </a:xfrm>
        </p:spPr>
        <p:txBody>
          <a:bodyPr>
            <a:noAutofit/>
          </a:bodyPr>
          <a:lstStyle/>
          <a:p>
            <a:pPr algn="ctr"/>
            <a:r>
              <a:rPr lang="en-US" sz="7200">
                <a:solidFill>
                  <a:schemeClr val="bg1"/>
                </a:solidFill>
                <a:latin typeface="Andalus" panose="02020603050405020304" pitchFamily="18" charset="-78"/>
                <a:cs typeface="Andalus" panose="02020603050405020304" pitchFamily="18" charset="-78"/>
              </a:rPr>
              <a:t>METHOD 2:</a:t>
            </a:r>
            <a:br>
              <a:rPr lang="en-US" sz="7200">
                <a:solidFill>
                  <a:schemeClr val="bg1"/>
                </a:solidFill>
                <a:latin typeface="Andalus" panose="02020603050405020304" pitchFamily="18" charset="-78"/>
                <a:cs typeface="Andalus" panose="02020603050405020304" pitchFamily="18" charset="-78"/>
              </a:rPr>
            </a:br>
            <a:r>
              <a:rPr lang="en-US" sz="7200">
                <a:solidFill>
                  <a:schemeClr val="bg1"/>
                </a:solidFill>
                <a:latin typeface="Andalus" panose="02020603050405020304" pitchFamily="18" charset="-78"/>
                <a:cs typeface="Andalus" panose="02020603050405020304" pitchFamily="18" charset="-78"/>
              </a:rPr>
              <a:t>USING THE WISDOM OF THE CROWDS</a:t>
            </a:r>
          </a:p>
        </p:txBody>
      </p:sp>
      <p:sp>
        <p:nvSpPr>
          <p:cNvPr id="3" name="Rectangle 2">
            <a:extLst>
              <a:ext uri="{FF2B5EF4-FFF2-40B4-BE49-F238E27FC236}">
                <a16:creationId xmlns:a16="http://schemas.microsoft.com/office/drawing/2014/main" id="{62A5D146-1760-4326-94C8-4E990A1ADBA2}"/>
              </a:ext>
            </a:extLst>
          </p:cNvPr>
          <p:cNvSpPr/>
          <p:nvPr/>
        </p:nvSpPr>
        <p:spPr>
          <a:xfrm>
            <a:off x="6019800" y="0"/>
            <a:ext cx="61722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Image result for black twitter icon">
            <a:extLst>
              <a:ext uri="{FF2B5EF4-FFF2-40B4-BE49-F238E27FC236}">
                <a16:creationId xmlns:a16="http://schemas.microsoft.com/office/drawing/2014/main" id="{526A9600-6807-440E-A986-0ABA89853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802" y="1286358"/>
            <a:ext cx="4703736" cy="4703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451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838200" y="183197"/>
            <a:ext cx="10515600" cy="1325563"/>
          </a:xfrm>
        </p:spPr>
        <p:txBody>
          <a:bodyPr>
            <a:normAutofit/>
          </a:bodyPr>
          <a:lstStyle/>
          <a:p>
            <a:pPr algn="ctr"/>
            <a:r>
              <a:rPr lang="en-US" sz="4000">
                <a:solidFill>
                  <a:schemeClr val="bg1"/>
                </a:solidFill>
                <a:latin typeface="Andalus" panose="02020603050405020304" pitchFamily="18" charset="-78"/>
                <a:cs typeface="Andalus" panose="02020603050405020304" pitchFamily="18" charset="-78"/>
              </a:rPr>
              <a:t>Who Does Twitter Think Will Win? </a:t>
            </a:r>
            <a:br>
              <a:rPr lang="en-US" sz="4000">
                <a:solidFill>
                  <a:schemeClr val="bg1"/>
                </a:solidFill>
                <a:latin typeface="Andalus" panose="02020603050405020304" pitchFamily="18" charset="-78"/>
                <a:cs typeface="Andalus" panose="02020603050405020304" pitchFamily="18" charset="-78"/>
              </a:rPr>
            </a:br>
            <a:r>
              <a:rPr lang="en-US" sz="4000">
                <a:solidFill>
                  <a:schemeClr val="bg1"/>
                </a:solidFill>
                <a:latin typeface="Andalus" panose="02020603050405020304" pitchFamily="18" charset="-78"/>
                <a:cs typeface="Andalus" panose="02020603050405020304" pitchFamily="18" charset="-78"/>
              </a:rPr>
              <a:t>Heat Map Of Sentiment For WC Teams</a:t>
            </a:r>
          </a:p>
        </p:txBody>
      </p:sp>
      <p:pic>
        <p:nvPicPr>
          <p:cNvPr id="9" name="Picture 8">
            <a:extLst>
              <a:ext uri="{FF2B5EF4-FFF2-40B4-BE49-F238E27FC236}">
                <a16:creationId xmlns:a16="http://schemas.microsoft.com/office/drawing/2014/main" id="{A6279623-56FD-43A2-8B64-6C9E950F7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084" y="1442772"/>
            <a:ext cx="9382125" cy="5000625"/>
          </a:xfrm>
          <a:prstGeom prst="rect">
            <a:avLst/>
          </a:prstGeom>
        </p:spPr>
      </p:pic>
    </p:spTree>
    <p:extLst>
      <p:ext uri="{BB962C8B-B14F-4D97-AF65-F5344CB8AC3E}">
        <p14:creationId xmlns:p14="http://schemas.microsoft.com/office/powerpoint/2010/main" val="221085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838200" y="183197"/>
            <a:ext cx="10515600" cy="1325563"/>
          </a:xfrm>
        </p:spPr>
        <p:txBody>
          <a:bodyPr>
            <a:normAutofit/>
          </a:bodyPr>
          <a:lstStyle/>
          <a:p>
            <a:pPr algn="ctr"/>
            <a:r>
              <a:rPr lang="en-US" sz="4000">
                <a:solidFill>
                  <a:schemeClr val="bg1"/>
                </a:solidFill>
                <a:latin typeface="Andalus" panose="02020603050405020304" pitchFamily="18" charset="-78"/>
                <a:cs typeface="Andalus" panose="02020603050405020304" pitchFamily="18" charset="-78"/>
              </a:rPr>
              <a:t>Twitter Loves The Underdogs</a:t>
            </a:r>
          </a:p>
        </p:txBody>
      </p:sp>
      <p:pic>
        <p:nvPicPr>
          <p:cNvPr id="4" name="Picture 3">
            <a:extLst>
              <a:ext uri="{FF2B5EF4-FFF2-40B4-BE49-F238E27FC236}">
                <a16:creationId xmlns:a16="http://schemas.microsoft.com/office/drawing/2014/main" id="{2D781EE4-B012-49BF-977E-B23529A85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82" y="1508760"/>
            <a:ext cx="7836309" cy="4176713"/>
          </a:xfrm>
          <a:prstGeom prst="rect">
            <a:avLst/>
          </a:prstGeom>
        </p:spPr>
      </p:pic>
      <p:pic>
        <p:nvPicPr>
          <p:cNvPr id="5" name="Picture 4">
            <a:extLst>
              <a:ext uri="{FF2B5EF4-FFF2-40B4-BE49-F238E27FC236}">
                <a16:creationId xmlns:a16="http://schemas.microsoft.com/office/drawing/2014/main" id="{BFE3D771-E15C-4C56-A43E-1D581EEACBE5}"/>
              </a:ext>
            </a:extLst>
          </p:cNvPr>
          <p:cNvPicPr>
            <a:picLocks noChangeAspect="1"/>
          </p:cNvPicPr>
          <p:nvPr/>
        </p:nvPicPr>
        <p:blipFill>
          <a:blip r:embed="rId3"/>
          <a:stretch>
            <a:fillRect/>
          </a:stretch>
        </p:blipFill>
        <p:spPr>
          <a:xfrm>
            <a:off x="3208110" y="2081211"/>
            <a:ext cx="4171950" cy="962025"/>
          </a:xfrm>
          <a:prstGeom prst="rect">
            <a:avLst/>
          </a:prstGeom>
        </p:spPr>
      </p:pic>
      <p:pic>
        <p:nvPicPr>
          <p:cNvPr id="1030" name="Picture 6" descr="Flag of Senegal.svg">
            <a:extLst>
              <a:ext uri="{FF2B5EF4-FFF2-40B4-BE49-F238E27FC236}">
                <a16:creationId xmlns:a16="http://schemas.microsoft.com/office/drawing/2014/main" id="{8B4C7210-1B06-46B1-AC84-C92ED4483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117" y="2192655"/>
            <a:ext cx="772953" cy="51530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90715436-8EB1-46DC-B33A-5880B6E9A9F4}"/>
              </a:ext>
            </a:extLst>
          </p:cNvPr>
          <p:cNvCxnSpPr>
            <a:cxnSpLocks/>
          </p:cNvCxnSpPr>
          <p:nvPr/>
        </p:nvCxnSpPr>
        <p:spPr>
          <a:xfrm flipH="1" flipV="1">
            <a:off x="1532098" y="2498724"/>
            <a:ext cx="541019" cy="127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6" descr="Flag of Senegal.svg">
            <a:extLst>
              <a:ext uri="{FF2B5EF4-FFF2-40B4-BE49-F238E27FC236}">
                <a16:creationId xmlns:a16="http://schemas.microsoft.com/office/drawing/2014/main" id="{00DCE1D4-E40F-45E1-931D-C9E4E0E4F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9072" y="2192655"/>
            <a:ext cx="2814728" cy="187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0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B98F-0B54-4C1C-B30D-B6B1B414368E}"/>
              </a:ext>
            </a:extLst>
          </p:cNvPr>
          <p:cNvSpPr>
            <a:spLocks noGrp="1"/>
          </p:cNvSpPr>
          <p:nvPr>
            <p:ph type="title"/>
          </p:nvPr>
        </p:nvSpPr>
        <p:spPr>
          <a:xfrm>
            <a:off x="333375" y="1002347"/>
            <a:ext cx="5353050" cy="4369753"/>
          </a:xfrm>
        </p:spPr>
        <p:txBody>
          <a:bodyPr>
            <a:noAutofit/>
          </a:bodyPr>
          <a:lstStyle/>
          <a:p>
            <a:pPr algn="ctr"/>
            <a:r>
              <a:rPr lang="en-US" sz="7200">
                <a:solidFill>
                  <a:schemeClr val="bg1"/>
                </a:solidFill>
                <a:latin typeface="Andalus" panose="02020603050405020304" pitchFamily="18" charset="-78"/>
                <a:cs typeface="Andalus" panose="02020603050405020304" pitchFamily="18" charset="-78"/>
              </a:rPr>
              <a:t>METHOD 3:</a:t>
            </a:r>
            <a:br>
              <a:rPr lang="en-US" sz="7200">
                <a:solidFill>
                  <a:schemeClr val="bg1"/>
                </a:solidFill>
                <a:latin typeface="Andalus" panose="02020603050405020304" pitchFamily="18" charset="-78"/>
                <a:cs typeface="Andalus" panose="02020603050405020304" pitchFamily="18" charset="-78"/>
              </a:rPr>
            </a:br>
            <a:r>
              <a:rPr lang="en-US" sz="7200">
                <a:solidFill>
                  <a:schemeClr val="bg1"/>
                </a:solidFill>
                <a:latin typeface="Andalus" panose="02020603050405020304" pitchFamily="18" charset="-78"/>
                <a:cs typeface="Andalus" panose="02020603050405020304" pitchFamily="18" charset="-78"/>
              </a:rPr>
              <a:t>ANALYZING PAST WORLD CUPS</a:t>
            </a:r>
          </a:p>
        </p:txBody>
      </p:sp>
      <p:sp>
        <p:nvSpPr>
          <p:cNvPr id="3" name="Rectangle 2">
            <a:extLst>
              <a:ext uri="{FF2B5EF4-FFF2-40B4-BE49-F238E27FC236}">
                <a16:creationId xmlns:a16="http://schemas.microsoft.com/office/drawing/2014/main" id="{62A5D146-1760-4326-94C8-4E990A1ADBA2}"/>
              </a:ext>
            </a:extLst>
          </p:cNvPr>
          <p:cNvSpPr/>
          <p:nvPr/>
        </p:nvSpPr>
        <p:spPr>
          <a:xfrm>
            <a:off x="6019800" y="0"/>
            <a:ext cx="61722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Image result for Python Icon">
            <a:extLst>
              <a:ext uri="{FF2B5EF4-FFF2-40B4-BE49-F238E27FC236}">
                <a16:creationId xmlns:a16="http://schemas.microsoft.com/office/drawing/2014/main" id="{3CE6627D-2563-42BC-8450-3EC91EA5E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3652" y="1859150"/>
            <a:ext cx="3139699" cy="3139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292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6031</TotalTime>
  <Words>682</Words>
  <Application>Microsoft Office PowerPoint</Application>
  <PresentationFormat>Widescreen</PresentationFormat>
  <Paragraphs>113</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Andalus</vt:lpstr>
      <vt:lpstr>Arial</vt:lpstr>
      <vt:lpstr>Calibri</vt:lpstr>
      <vt:lpstr>Calibri Light</vt:lpstr>
      <vt:lpstr>Office Theme</vt:lpstr>
      <vt:lpstr>PowerPoint Presentation</vt:lpstr>
      <vt:lpstr>PREDICTING THE WINNER OF THE WORLD CUP</vt:lpstr>
      <vt:lpstr>THERE ARE SEVERAL WAYS TO PREDICT THE WINNER…</vt:lpstr>
      <vt:lpstr>METHOD 1: GUESSING</vt:lpstr>
      <vt:lpstr>GO ENGLAND!</vt:lpstr>
      <vt:lpstr>METHOD 2: USING THE WISDOM OF THE CROWDS</vt:lpstr>
      <vt:lpstr>Who Does Twitter Think Will Win?  Heat Map Of Sentiment For WC Teams</vt:lpstr>
      <vt:lpstr>Twitter Loves The Underdogs</vt:lpstr>
      <vt:lpstr>METHOD 3: ANALYZING PAST WORLD CUPS</vt:lpstr>
      <vt:lpstr>Which teams have won the most in World Cups of the past?</vt:lpstr>
      <vt:lpstr>Is it the richest countries that win?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 4: MACHINE LEARNING</vt:lpstr>
      <vt:lpstr>Machine Learning-Supervised</vt:lpstr>
      <vt:lpstr>Goals</vt:lpstr>
      <vt:lpstr>Feature Engineering-Desired Variables</vt:lpstr>
      <vt:lpstr>Linear Regression</vt:lpstr>
      <vt:lpstr>Lasso</vt:lpstr>
      <vt:lpstr>Lasso</vt:lpstr>
      <vt:lpstr>Ridge </vt:lpstr>
      <vt:lpstr>Ridge</vt:lpstr>
      <vt:lpstr>ROC Curve</vt:lpstr>
      <vt:lpstr>Logistic Regression</vt:lpstr>
      <vt:lpstr>Germany!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Bootcamp Project I</dc:title>
  <dc:creator>Ramin Jabbari</dc:creator>
  <cp:lastModifiedBy>Ramin Jabbari</cp:lastModifiedBy>
  <cp:revision>47</cp:revision>
  <dcterms:created xsi:type="dcterms:W3CDTF">2018-06-16T01:08:29Z</dcterms:created>
  <dcterms:modified xsi:type="dcterms:W3CDTF">2018-06-22T01:30:14Z</dcterms:modified>
</cp:coreProperties>
</file>